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.xml" ContentType="application/inkml+xml"/>
  <Override PartName="/ppt/notesSlides/notesSlide4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47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48.xml" ContentType="application/vnd.openxmlformats-officedocument.presentationml.notesSlide+xml"/>
  <Override PartName="/ppt/ink/ink17.xml" ContentType="application/inkml+xml"/>
  <Override PartName="/ppt/notesSlides/notesSlide49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50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51.xml" ContentType="application/vnd.openxmlformats-officedocument.presentationml.notesSlide+xml"/>
  <Override PartName="/ppt/ink/ink22.xml" ContentType="application/inkml+xml"/>
  <Override PartName="/ppt/notesSlides/notesSlide5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7" r:id="rId11"/>
    <p:sldId id="345" r:id="rId12"/>
    <p:sldId id="268" r:id="rId13"/>
    <p:sldId id="269" r:id="rId14"/>
    <p:sldId id="306" r:id="rId15"/>
    <p:sldId id="285" r:id="rId16"/>
    <p:sldId id="286" r:id="rId17"/>
    <p:sldId id="342" r:id="rId18"/>
    <p:sldId id="341" r:id="rId19"/>
    <p:sldId id="371" r:id="rId20"/>
    <p:sldId id="281" r:id="rId21"/>
    <p:sldId id="297" r:id="rId22"/>
    <p:sldId id="305" r:id="rId23"/>
    <p:sldId id="304" r:id="rId24"/>
    <p:sldId id="271" r:id="rId25"/>
    <p:sldId id="272" r:id="rId26"/>
    <p:sldId id="273" r:id="rId27"/>
    <p:sldId id="274" r:id="rId28"/>
    <p:sldId id="275" r:id="rId29"/>
    <p:sldId id="276" r:id="rId30"/>
    <p:sldId id="323" r:id="rId31"/>
    <p:sldId id="277" r:id="rId32"/>
    <p:sldId id="278" r:id="rId33"/>
    <p:sldId id="279" r:id="rId34"/>
    <p:sldId id="324" r:id="rId35"/>
    <p:sldId id="325" r:id="rId36"/>
    <p:sldId id="359" r:id="rId37"/>
    <p:sldId id="282" r:id="rId38"/>
    <p:sldId id="287" r:id="rId39"/>
    <p:sldId id="327" r:id="rId40"/>
    <p:sldId id="326" r:id="rId41"/>
    <p:sldId id="328" r:id="rId42"/>
    <p:sldId id="283" r:id="rId43"/>
    <p:sldId id="284" r:id="rId44"/>
    <p:sldId id="346" r:id="rId45"/>
    <p:sldId id="308" r:id="rId46"/>
    <p:sldId id="290" r:id="rId47"/>
    <p:sldId id="292" r:id="rId48"/>
    <p:sldId id="347" r:id="rId49"/>
    <p:sldId id="294" r:id="rId50"/>
    <p:sldId id="320" r:id="rId51"/>
    <p:sldId id="321" r:id="rId52"/>
    <p:sldId id="322" r:id="rId53"/>
    <p:sldId id="356" r:id="rId54"/>
    <p:sldId id="288" r:id="rId55"/>
    <p:sldId id="307" r:id="rId56"/>
    <p:sldId id="370" r:id="rId57"/>
    <p:sldId id="317" r:id="rId58"/>
    <p:sldId id="295" r:id="rId59"/>
    <p:sldId id="330" r:id="rId60"/>
    <p:sldId id="331" r:id="rId61"/>
    <p:sldId id="332" r:id="rId62"/>
    <p:sldId id="334" r:id="rId63"/>
    <p:sldId id="333" r:id="rId64"/>
    <p:sldId id="337" r:id="rId65"/>
    <p:sldId id="349" r:id="rId66"/>
    <p:sldId id="348" r:id="rId67"/>
    <p:sldId id="350" r:id="rId68"/>
    <p:sldId id="351" r:id="rId69"/>
    <p:sldId id="353" r:id="rId70"/>
    <p:sldId id="352" r:id="rId71"/>
    <p:sldId id="289" r:id="rId72"/>
    <p:sldId id="299" r:id="rId73"/>
    <p:sldId id="298" r:id="rId74"/>
    <p:sldId id="301" r:id="rId75"/>
    <p:sldId id="318" r:id="rId76"/>
    <p:sldId id="300" r:id="rId77"/>
    <p:sldId id="329" r:id="rId78"/>
    <p:sldId id="354" r:id="rId79"/>
    <p:sldId id="361" r:id="rId80"/>
    <p:sldId id="302" r:id="rId81"/>
    <p:sldId id="310" r:id="rId82"/>
    <p:sldId id="355" r:id="rId83"/>
    <p:sldId id="311" r:id="rId84"/>
    <p:sldId id="365" r:id="rId85"/>
    <p:sldId id="314" r:id="rId86"/>
    <p:sldId id="366" r:id="rId87"/>
    <p:sldId id="367" r:id="rId88"/>
    <p:sldId id="368" r:id="rId89"/>
    <p:sldId id="357" r:id="rId90"/>
    <p:sldId id="316" r:id="rId91"/>
    <p:sldId id="369" r:id="rId92"/>
    <p:sldId id="335" r:id="rId93"/>
    <p:sldId id="336" r:id="rId94"/>
    <p:sldId id="338" r:id="rId95"/>
    <p:sldId id="339" r:id="rId96"/>
    <p:sldId id="344" r:id="rId97"/>
    <p:sldId id="364" r:id="rId98"/>
    <p:sldId id="340" r:id="rId9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024EA-5F85-25B4-F124-2F8254655B31}" v="645" dt="2024-05-15T20:24:25.054"/>
    <p1510:client id="{A52EF26A-6CDB-E4ED-204D-C82E48CA5F75}" v="39" dt="2024-05-15T09:14:35.243"/>
    <p1510:client id="{B1D58CEB-0818-6DD0-CAD7-60F15C81737F}" v="13" dt="2024-05-15T22:41:23.456"/>
    <p1510:client id="{EC1A1116-952D-514F-8299-E316D12C9DF1}" v="782" dt="2024-05-15T18:10:27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16444 3871 16383 0 0,'-9'0'0'0'0,"-20"0"0"0"0,-31-9 0 0 0,-41-11 0 0 0,-20-11 0 0 0,-15-10 0 0 0,-3-5 0 0 0,14-5 0 0 0,20 7 0 0 0,18 11 0 0 0,7 2 0 0 0,0-2 0 0 0,-22 5 0 0 0,-27-3 0 0 0,-11-3 0 0 0,-6 3 0 0 0,-6 7 0 0 0,-2 8 0 0 0,16-2 0 0 0,14 1 0 0 0,29-4 0 0 0,12 1 0 0 0,3 4 0 0 0,-2 4 0 0 0,-13 5 0 0 0,-17 4 0 0 0,-15 1 0 0 0,-22 2 0 0 0,-10 1 0 0 0,3 0 0 0 0,12 0 0 0 0,12-1 0 0 0,-6 1 0 0 0,12-1 0 0 0,1 0 0 0 0,4 1 0 0 0,6-1 0 0 0,5-1 0 0 0,12 1 0 0 0,14 0 0 0 0,4 0 0 0 0,7 0 0 0 0,7 9 0 0 0,-20 11 0 0 0,-12 3 0 0 0,-8 6 0 0 0,-38 6 0 0 0,-37 7 0 0 0,-15 4 0 0 0,9-5 0 0 0,1-1 0 0 0,6 1 0 0 0,8 11 0 0 0,24-3 0 0 0,12-10 0 0 0,-7 6 0 0 0,4-5 0 0 0,9 0 0 0 0,16 1 0 0 0,21-6 0 0 0,7-9 0 0 0,19 0 0 0 0,12-5 0 0 0,7 4 0 0 0,2-4 0 0 0,-8 4 0 0 0,-20 7 0 0 0,-17 6 0 0 0,-17 5 0 0 0,-17 13 0 0 0,-5-3 0 0 0,-33 7 0 0 0,-31 11 0 0 0,-1-8 0 0 0,-2 5 0 0 0,7-2 0 0 0,26-4 0 0 0,33-11 0 0 0,30-15 0 0 0,23 4 0 0 0,8-5 0 0 0,-11 9 0 0 0,-8 6 0 0 0,-16 20 0 0 0,-42 16 0 0 0,-31 11 0 0 0,-29 15 0 0 0,-22 14 0 0 0,-16 12 0 0 0,-2 9 0 0 0,16-12 0 0 0,30-20 0 0 0,13-4 0 0 0,22-12 0 0 0,31-5 0 0 0,20-1 0 0 0,12 0 0 0 0,7-6 0 0 0,2-9 0 0 0,0 16 0 0 0,-11 19 0 0 0,4 8 0 0 0,-6 9 0 0 0,-21 17 0 0 0,-6 1 0 0 0,-32 28 0 0 0,-5 19 0 0 0,-17 28 0 0 0,-3 2 0 0 0,5 7 0 0 0,17-1 0 0 0,19-14 0 0 0,10-18 0 0 0,28-25 0 0 0,24-34 0 0 0,19-23 0 0 0,21-5 0 0 0,1-4 0 0 0,-8 5 0 0 0,4 1 0 0 0,3-1 0 0 0,1-12 0 0 0,-1 13 0 0 0,-1 3 0 0 0,0 9 0 0 0,-1 9 0 0 0,-1 16 0 0 0,9-1 0 0 0,-6 10 0 0 0,-4 13 0 0 0,7 28 0 0 0,11-11 0 0 0,3-11 0 0 0,-2-11 0 0 0,4-24 0 0 0,8-20 0 0 0,7-5 0 0 0,5-5 0 0 0,6 4 0 0 0,2 0 0 0 0,10 23 0 0 0,4 13 0 0 0,8-1 0 0 0,10 7 0 0 0,7 12 0 0 0,-2-6 0 0 0,2-5 0 0 0,2-21 0 0 0,-5-9 0 0 0,-8-17 0 0 0,-10-3 0 0 0,-6-11 0 0 0,2-5 0 0 0,0-10 0 0 0,6-11 0 0 0,0-9 0 0 0,-4-7 0 0 0,-3 13 0 0 0,4 11 0 0 0,8 10 0 0 0,0 15 0 0 0,14 7 0 0 0,0 1 0 0 0,11-10 0 0 0,5 3 0 0 0,-5-7 0 0 0,-3-14 0 0 0,-10-3 0 0 0,-1-7 0 0 0,-7-8 0 0 0,0-16 0 0 0,-5 0 0 0 0,12 0 0 0 0,8 18 0 0 0,15 4 0 0 0,14 8 0 0 0,13 16 0 0 0,26 16 0 0 0,21 7 0 0 0,40 18 0 0 0,26 10 0 0 0,5-11 0 0 0,-6-21 0 0 0,-19-12 0 0 0,-31-25 0 0 0,-40-18 0 0 0,-30-10 0 0 0,-11-5 0 0 0,1-3 0 0 0,7-9 0 0 0,8 7 0 0 0,-2-3 0 0 0,-5-1 0 0 0,-15 2 0 0 0,-10-5 0 0 0,-4-10 0 0 0,-10 0 0 0 0,6-4 0 0 0,22 11 0 0 0,10 0 0 0 0,-9 3 0 0 0,-7-4 0 0 0,14 0 0 0 0,3 5 0 0 0,14 12 0 0 0,11-1 0 0 0,-13-1 0 0 0,-12-8 0 0 0,-10-11 0 0 0,-17-1 0 0 0,-6-5 0 0 0,-3-7 0 0 0,1 3 0 0 0,2-1 0 0 0,-5 4 0 0 0,7 0 0 0 0,15 4 0 0 0,5 7 0 0 0,1-2 0 0 0,7 2 0 0 0,-9 5 0 0 0,-7-4 0 0 0,-4-8 0 0 0,7 1 0 0 0,11 13 0 0 0,10 9 0 0 0,10 5 0 0 0,6 2 0 0 0,-4-8 0 0 0,-9-12 0 0 0,-10-13 0 0 0,-9-9 0 0 0,3-7 0 0 0,7-5 0 0 0,-1-2 0 0 0,31 16 0 0 0,7 6 0 0 0,2-1 0 0 0,-10-4 0 0 0,-14-4 0 0 0,-13-5 0 0 0,-10-3 0 0 0,-9-2 0 0 0,-4-2 0 0 0,-4-1 0 0 0,9 0 0 0 0,2 0 0 0 0,0 1 0 0 0,-2-1 0 0 0,-1 1 0 0 0,-12 8 0 0 0,-3 4 0 0 0,-1-1 0 0 0,1-2 0 0 0,38-12 0 0 0,22-4 0 0 0,19-2 0 0 0,17 1 0 0 0,-8 2 0 0 0,-16 1 0 0 0,-20 3 0 0 0,-16 0 0 0 0,-5 2 0 0 0,3 0 0 0 0,6 0 0 0 0,-2 1 0 0 0,2-1 0 0 0,-3 0 0 0 0,1 1 0 0 0,-3-1 0 0 0,-7 0 0 0 0,-6 0 0 0 0,-5 0 0 0 0,4 0 0 0 0,10 0 0 0 0,0 0 0 0 0,-3 0 0 0 0,-5 0 0 0 0,-5 0 0 0 0,-3 0 0 0 0,-4 0 0 0 0,8 0 0 0 0,1 0 0 0 0,-1 0 0 0 0,7 0 0 0 0,1 0 0 0 0,-4 0 0 0 0,-3 0 0 0 0,-4 0 0 0 0,-3 0 0 0 0,-2 0 0 0 0,-1 0 0 0 0,-2 0 0 0 0,10 0 0 0 0,2-9 0 0 0,-1-3 0 0 0,8-7 0 0 0,-1-2 0 0 0,-2 4 0 0 0,-3 4 0 0 0,-5 5 0 0 0,-3 3 0 0 0,-2 3 0 0 0,-1 1 0 0 0,-2 2 0 0 0,1 0 0 0 0,-1-1 0 0 0,1 1 0 0 0,0 0 0 0 0,0-1 0 0 0,0 0 0 0 0,8 0 0 0 0,22 1 0 0 0,4-2 0 0 0,6 1 0 0 0,5 0 0 0 0,3 0 0 0 0,11 0 0 0 0,13 0 0 0 0,12 0 0 0 0,-9 0 0 0 0,-8 0 0 0 0,-15 0 0 0 0,-9 0 0 0 0,7-8 0 0 0,4-4 0 0 0,0-8 0 0 0,10 0 0 0 0,1 2 0 0 0,-9 6 0 0 0,12 3 0 0 0,11 4 0 0 0,10 3 0 0 0,8 2 0 0 0,4-8 0 0 0,-6-3 0 0 0,-11-8 0 0 0,-19-1 0 0 0,-21 4 0 0 0,-17 3 0 0 0,-14 5 0 0 0,-1-14 0 0 0,16-21 0 0 0,38-20 0 0 0,25-26 0 0 0,32-6 0 0 0,3-5 0 0 0,-10 7 0 0 0,-16 9 0 0 0,-17 12 0 0 0,-22 8 0 0 0,-22 15 0 0 0,-17-1 0 0 0,-12 8 0 0 0,-9 2 0 0 0,-3-1 0 0 0,-2 7 0 0 0,0 1 0 0 0,18-13 0 0 0,7 3 0 0 0,-1-1 0 0 0,15-10 0 0 0,9 5 0 0 0,-3 1 0 0 0,-7 0 0 0 0,-11 9 0 0 0,-8 10 0 0 0,-16 2 0 0 0,-7 6 0 0 0,5-3 0 0 0,5-6 0 0 0,10-6 0 0 0,11-7 0 0 0,12-3 0 0 0,7 5 0 0 0,24-8 0 0 0,8-3 0 0 0,2-3 0 0 0,-13 9 0 0 0,-17 3 0 0 0,1 0 0 0 0,36-27 0 0 0,4-2 0 0 0,-4 3 0 0 0,2 4 0 0 0,-15 13 0 0 0,-18 16 0 0 0,-18-4 0 0 0,-6 5 0 0 0,-17 0 0 0 0,-1-3 0 0 0,-12-3 0 0 0,5-5 0 0 0,-8-1 0 0 0,-12-3 0 0 0,-2 7 0 0 0,1 12 0 0 0,-4 2 0 0 0,1-3 0 0 0,4-14 0 0 0,15-7 0 0 0,-3-3 0 0 0,1-10 0 0 0,1-2 0 0 0,1 1 0 0 0,0-5 0 0 0,-7 1 0 0 0,-3-4 0 0 0,-7 1 0 0 0,7-4 0 0 0,-2 2 0 0 0,1 6 0 0 0,-6-3 0 0 0,1 11 0 0 0,-6 8 0 0 0,-8 3 0 0 0,-6 3 0 0 0,-6 0 0 0 0,-4 0 0 0 0,-2-18 0 0 0,-2-16 0 0 0,0-10 0 0 0,-1-17 0 0 0,1 2 0 0 0,-9 2 0 0 0,-2 10 0 0 0,1 12 0 0 0,2 3 0 0 0,-6 16 0 0 0,-1 0 0 0 0,-6 3 0 0 0,1 3 0 0 0,-5 3 0 0 0,-7 1 0 0 0,3-6 0 0 0,-3-3 0 0 0,4-16 0 0 0,-1-4 0 0 0,4 4 0 0 0,-2-2 0 0 0,4-5 0 0 0,-20-14 0 0 0,-3 2 0 0 0,-2-1 0 0 0,7 0 0 0 0,2-1 0 0 0,0-1 0 0 0,6 8 0 0 0,0 20 0 0 0,6 14 0 0 0,8 7 0 0 0,7 5 0 0 0,6 1 0 0 0,4 0 0 0 0,2-9 0 0 0,2-14 0 0 0,1-3 0 0 0,-1-7 0 0 0,0 2 0 0 0,-8 4 0 0 0,-4 7 0 0 0,-9 14 0 0 0,0-1 0 0 0,3-1 0 0 0,4 0 0 0 0,-13-7 0 0 0,-2-3 0 0 0,4 1 0 0 0,-3-6 0 0 0,3 0 0 0 0,6 2 0 0 0,-3 5 0 0 0,2 4 0 0 0,4-6 0 0 0,6 0 0 0 0,3-7 0 0 0,3-1 0 0 0,2-4 0 0 0,1-8 0 0 0,-8 11 0 0 0,-3 1 0 0 0,-8-6 0 0 0,0 3 0 0 0,2 4 0 0 0,4-10 0 0 0,5-19 0 0 0,3-10 0 0 0,-6-3 0 0 0,-1 9 0 0 0,2 13 0 0 0,-7 5 0 0 0,0 9 0 0 0,3 7 0 0 0,3 9 0 0 0,4 4 0 0 0,-5-4 0 0 0,-1-1 0 0 0,1-8 0 0 0,-5 0 0 0 0,-9-14 0 0 0,0-11 0 0 0,-4 3 0 0 0,3-1 0 0 0,-3-2 0 0 0,-4-11 0 0 0,2-14 0 0 0,-1-3 0 0 0,-12-7 0 0 0,-8 9 0 0 0,5 9 0 0 0,3 14 0 0 0,0 15 0 0 0,7 4 0 0 0,-7-19 0 0 0,4-1 0 0 0,1-11 0 0 0,-11-4 0 0 0,-5 1 0 0 0,-2 10 0 0 0,0 14 0 0 0,10 5 0 0 0,-4-1 0 0 0,7-3 0 0 0,2 4 0 0 0,0 9 0 0 0,-2-2 0 0 0,-2 5 0 0 0,-1 5 0 0 0,-2 6 0 0 0,0 4 0 0 0,-1-6 0 0 0,8 0 0 0 0,-6 1 0 0 0,6-5 0 0 0,-8-10 0 0 0,-3 0 0 0 0,-2-4 0 0 0,0 2 0 0 0,1 16 0 0 0,10 9 0 0 0,4 13 0 0 0,8 6 0 0 0,2 0 0 0 0,6-3 0 0 0,7-4 0 0 0,-11-3 0 0 0,0-11 0 0 0,-13-6 0 0 0,1 0 0 0 0,-1 10 0 0 0,6 6 0 0 0,9 1 0 0 0,1 0 0 0 0,5-1 0 0 0,-12 7 0 0 0,0-7 0 0 0,-11-5 0 0 0,-8-2 0 0 0,-4 0 0 0 0,9-1 0 0 0,3 9 0 0 0,0 13 0 0 0,7 2 0 0 0,2-2 0 0 0,-2 5 0 0 0,-3-2 0 0 0,-4 3 0 0 0,6-2 0 0 0,0 4 0 0 0,-2 6 0 0 0,6-3 0 0 0,0-6 0 0 0,-3 1 0 0 0,5-4 0 0 0,-1 4 0 0 0,-3-3 0 0 0,-14 3 0 0 0,3-2 0 0 0,8 4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8072 7382 16383 0 0,'-9'0'0'0'0,"-20"0"0"0"0,-14 0 0 0 0,-8 0 0 0 0,-5 9 0 0 0,-1 2 0 0 0,1 9 0 0 0,0 0 0 0 0,2 6 0 0 0,1-1 0 0 0,1-6 0 0 0,0 4 0 0 0,1-3 0 0 0,0 4 0 0 0,9 7 0 0 0,2-2 0 0 0,9 2 0 0 0,0 6 0 0 0,-2 4 0 0 0,3 5 0 0 0,-1-7 0 0 0,4-8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7038 7382 16383 0 0,'9'0'0'0'0,"20"0"0"0"0,14 0 0 0 0,8 0 0 0 0,4 0 0 0 0,2 9 0 0 0,-9 11 0 0 0,-4 11 0 0 0,-1 9 0 0 0,1-2 0 0 0,2-8 0 0 0,2 0 0 0 0,1 4 0 0 0,-8 4 0 0 0,-1 5 0 0 0,0 3 0 0 0,-6 4 0 0 0,0 1 0 0 0,-7 0 0 0 0,2-7 0 0 0,-4-12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9424 5503 16383 0 0,'-9'0'0'0'0,"-11"9"0"0"0,-20 11 0 0 0,-3 12 0 0 0,-12 17 0 0 0,4 17 0 0 0,1 8 0 0 0,1-2 0 0 0,-8-3 0 0 0,-4-6 0 0 0,0 5 0 0 0,-7-1 0 0 0,8-3 0 0 0,5-12 0 0 0,13-16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8599 5477 16383 0 0,'9'0'0'0'0,"20"0"0"0"0,31 17 0 0 0,14 6 0 0 0,4 0 0 0 0,-12 12 0 0 0,0 1 0 0 0,-11 2 0 0 0,-14 5 0 0 0,-7 2 0 0 0,1 3 0 0 0,-6 11 0 0 0,1-5 0 0 0,-5-3 0 0 0,2-1 0 0 0,-4-1 0 0 0,-5 1 0 0 0,-6-1 0 0 0,13-7 0 0 0,1-3 0 0 0,6 1 0 0 0,5-7 0 0 0,-3 0 0 0 0,-7-5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58:20.4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2011 6388 16383 0 0,'9'0'0'0'0,"2"9"0"0"0,0 11 0 0 0,-2 12 0 0 0,-3 8 0 0 0,7-2 0 0 0,1 1 0 0 0,6 2 0 0 0,1 4 0 0 0,-4 2 0 0 0,4-7 0 0 0,7-10 0 0 0,8-10 0 0 0,6-8 0 0 0,-4-16 0 0 0,0-15 0 0 0,3-22 0 0 0,-6-21 0 0 0,0-1 0 0 0,-6 3 0 0 0,0 2 0 0 0,-4 2 0 0 0,2 11 0 0 0,-3 4 0 0 0,-6 1 0 0 0,2 7 0 0 0,-1 8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58:20.49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2090 7290 16383 0 0,'0'9'0'0'0,"9"3"0"0"0,2 7 0 0 0,1 11 0 0 0,5 7 0 0 0,1 7 0 0 0,-3 5 0 0 0,5-6 0 0 0,-2-2 0 0 0,6 1 0 0 0,7-7 0 0 0,7-9 0 0 0,6-9 0 0 0,-5-16 0 0 0,0-17 0 0 0,-7-15 0 0 0,-8-10 0 0 0,-9-7 0 0 0,-7-5 0 0 0,-5-1 0 0 0,-2 0 0 0 0,6 8 0 0 0,3 4 0 0 0,8 0 0 0 0,10-1 0 0 0,0-2 0 0 0,4-3 0 0 0,-4-1 0 0 0,-6 8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58:20.49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2090 8087 16383 0 0,'0'9'0'0'0,"0"11"0"0"0,9 3 0 0 0,2 5 0 0 0,1 8 0 0 0,5 14 0 0 0,1 8 0 0 0,-3 2 0 0 0,-4 1 0 0 0,-4-3 0 0 0,6-10 0 0 0,9-14 0 0 0,1-3 0 0 0,-4 1 0 0 0,-4-22 0 0 0,-6-31 0 0 0,-3-28 0 0 0,-4-15 0 0 0,-1-5 0 0 0,-2-9 0 0 0,9 1 0 0 0,2 4 0 0 0,1-2 0 0 0,6 11 0 0 0,9 8 0 0 0,9 5 0 0 0,7 2 0 0 0,-3 1 0 0 0,0 8 0 0 0,2 3 0 0 0,3-1 0 0 0,-6 5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5T09:21:54.2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14711 6422 16383 0 0,'0'16'0'0'0,"8"22"0"0"0,3 12 0 0 0,-1 5 0 0 0,6 3 0 0 0,9-2 0 0 0,15-10 0 0 0,10-13 0 0 0,4-19 0 0 0,-7-22 0 0 0,-3-16 0 0 0,-2-12 0 0 0,1-17 0 0 0,1-7 0 0 0,0-10 0 0 0,-6 0 0 0 0,-10-5 0 0 0,-2 2 0 0 0,-5 6 0 0 0,2 6 0 0 0,4 5 0 0 0,7 5 0 0 0,5 10 0 0 0,-4 5 0 0 0,0 7 0 0 0,-5 10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5T09:21:54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15478 5405 16383 0 0,'0'8'0'0'0,"0"11"0"0"0,0 10 0 0 0,0 8 0 0 0,8-2 0 0 0,11 1 0 0 0,2 2 0 0 0,-3 4 0 0 0,4-7 0 0 0,7-8 0 0 0,5-9 0 0 0,6-8 0 0 0,4-5 0 0 0,3-4 0 0 0,-8-10 0 0 0,7-36 0 0 0,11-26 0 0 0,5-33 0 0 0,-10-15 0 0 0,-12 4 0 0 0,-6 14 0 0 0,-8 16 0 0 0,-9 15 0 0 0,-7 10 0 0 0,-5 8 0 0 0,4 13 0 0 0,1 13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5T09:21:54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15346 6528 16383 0 0,'0'8'0'0'0,"8"2"0"0"0,3 9 0 0 0,7 0 0 0 0,9 5 0 0 0,8 6 0 0 0,6-1 0 0 0,-4 2 0 0 0,-1 4 0 0 0,3-4 0 0 0,-6 0 0 0 0,-1-4 0 0 0,3 1 0 0 0,3-5 0 0 0,3-5 0 0 0,3-7 0 0 0,-6-12 0 0 0,-1-23 0 0 0,0-15 0 0 0,3-18 0 0 0,-6-6 0 0 0,0-1 0 0 0,1-5 0 0 0,-4 0 0 0 0,-8 4 0 0 0,-8-2 0 0 0,-6 1 0 0 0,-5 4 0 0 0,5 5 0 0 0,9 12 0 0 0,1 5 0 0 0,-2 2 0 0 0,-4-1 0 0 0,11 6 0 0 0,3 1 0 0 0,-5 6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7488 4569 16383 0 0,'0'9'0'0'0,"17"3"0"0"0,15 16 0 0 0,10 4 0 0 0,-1 5 0 0 0,0-3 0 0 0,2 0 0 0 0,3-5 0 0 0,2-7 0 0 0,2-8 0 0 0,9-6 0 0 0,4-22 0 0 0,8-8 0 0 0,10-19 0 0 0,8-18 0 0 0,-2-9 0 0 0,2-2 0 0 0,-6 3 0 0 0,-8 4 0 0 0,-9 4 0 0 0,-6 12 0 0 0,-5 5 0 0 0,-11 2 0 0 0,-14 6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5T09:21:5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14208 6694 16383 0 0,'0'8'0'0'0,"0"11"0"0"0,0 10 0 0 0,0 8 0 0 0,0 7 0 0 0,0 2 0 0 0,0 3 0 0 0,0 0 0 0 0,0 1 0 0 0,8-9 0 0 0,11-11 0 0 0,10-11 0 0 0,8-16 0 0 0,6-18 0 0 0,-4-13 0 0 0,15-43 0 0 0,-1-17 0 0 0,-11-2 0 0 0,-11-1 0 0 0,-3 14 0 0 0,-7 5 0 0 0,-7 6 0 0 0,3 6 0 0 0,-2 5 0 0 0,5 13 0 0 0,-2 4 0 0 0,-3 2 0 0 0,4-10 0 0 0,-2-5 0 0 0,-3-2 0 0 0,-5 8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5T09:21:54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14208 7717 16383 0 0,'0'8'0'0'0,"0"11"0"0"0,0 10 0 0 0,0 8 0 0 0,8 6 0 0 0,11 4 0 0 0,2 1 0 0 0,5-6 0 0 0,7-4 0 0 0,14-7 0 0 0,6-9 0 0 0,-5-17 0 0 0,-3-17 0 0 0,-1-22 0 0 0,0-6 0 0 0,-7-4 0 0 0,-2-11 0 0 0,-8-3 0 0 0,1 7 0 0 0,-5-3 0 0 0,-6-1 0 0 0,-6 1 0 0 0,3-6 0 0 0,7-2 0 0 0,0 3 0 0 0,-3 2 0 0 0,-5 4 0 0 0,-5 2 0 0 0,-3 2 0 0 0,-3 9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5T09:21:54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13811 6222 16383 0 0,'0'8'0'0'0,"0"19"0"0"0,8 21 0 0 0,3 10 0 0 0,15 20 0 0 0,4 4 0 0 0,4-4 0 0 0,5-6 0 0 0,-4-8 0 0 0,-1-15 0 0 0,11-16 0 0 0,6-13 0 0 0,-7-18 0 0 0,14-42 0 0 0,6-22 0 0 0,-9-16 0 0 0,-14-4 0 0 0,-13-3 0 0 0,-4 4 0 0 0,3 8 0 0 0,-4 9 0 0 0,-6 6 0 0 0,-6 6 0 0 0,4 3 0 0 0,-1 2 0 0 0,-3 9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5T09:21:54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14446 5445 16383 0 0,'0'9'0'0'0,"0"9"0"0"0,0 11 0 0 0,0 9 0 0 0,0 13 0 0 0,0 6 0 0 0,0 2 0 0 0,0-1 0 0 0,0-3 0 0 0,0-2 0 0 0,8-11 0 0 0,11-12 0 0 0,10-11 0 0 0,0-17 0 0 0,12-25 0 0 0,-2-16 0 0 0,1-10 0 0 0,1-5 0 0 0,-5-9 0 0 0,-10-2 0 0 0,-9 2 0 0 0,9-12 0 0 0,0-2 0 0 0,-5 4 0 0 0,11 15 0 0 0,-1 9 0 0 0,-5-3 0 0 0,-7-1 0 0 0,1 8 0 0 0,5 5 0 0 0,-1 0 0 0 0,-5-9 0 0 0,2 4 0 0 0,-2 10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5T09:21:54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14473 6595 16383 0 0,'0'8'0'0'0,"0"10"0"0"0,0 11 0 0 0,0 9 0 0 0,0 5 0 0 0,0 3 0 0 0,0 3 0 0 0,8 0 0 0 0,11-7 0 0 0,1-4 0 0 0,-1 1 0 0 0,-5 1 0 0 0,4-6 0 0 0,6-9 0 0 0,16-25 0 0 0,0-20 0 0 0,3-15 0 0 0,-7-10 0 0 0,-10-12 0 0 0,8-46 0 0 0,-3-14 0 0 0,2 6 0 0 0,-5 14 0 0 0,1 6 0 0 0,-4 12 0 0 0,1 18 0 0 0,-4 4 0 0 0,-5 4 0 0 0,-6 2 0 0 0,-4 2 0 0 0,-4 2 0 0 0,-2 8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15T09:21:54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14526 8818 16383 0 0,'0'8'0'0'0,"0"11"0"0"0,0 10 0 0 0,0 8 0 0 0,0 6 0 0 0,0 4 0 0 0,0 1 0 0 0,8 10 0 0 0,10-6 0 0 0,3-3 0 0 0,-2-3 0 0 0,-5 0 0 0 0,-5 0 0 0 0,5-9 0 0 0,-1-1 0 0 0,7-8 0 0 0,6-16 0 0 0,0-18 0 0 0,-5-17 0 0 0,3-12 0 0 0,-4-8 0 0 0,4-13 0 0 0,5 3 0 0 0,14-21 0 0 0,-1-7 0 0 0,2 3 0 0 0,0-18 0 0 0,-6-1 0 0 0,-11 9 0 0 0,-9 10 0 0 0,-8 12 0 0 0,-6-1 0 0 0,-3-4 0 0 0,-2 2 0 0 0,-1 5 0 0 0,0 12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7779 5251 16383 0 0,'0'-9'0'0'0,"8"-3"0"0"0,13 1 0 0 0,10 11 0 0 0,9 14 0 0 0,7 5 0 0 0,-5 7 0 0 0,-1 9 0 0 0,1-2 0 0 0,3-7 0 0 0,1-7 0 0 0,-6 1 0 0 0,-1 7 0 0 0,1-2 0 0 0,2-6 0 0 0,3-4 0 0 0,3-7 0 0 0,2-12 0 0 0,0-14 0 0 0,2-5 0 0 0,-1-15 0 0 0,1-10 0 0 0,-9-6 0 0 0,6-2 0 0 0,-6 0 0 0 0,-10 0 0 0 0,-1 1 0 0 0,1 11 0 0 0,-4 3 0 0 0,2 0 0 0 0,4 7 0 0 0,-4 1 0 0 0,-7-3 0 0 0,1 5 0 0 0,5 7 0 0 0,6 8 0 0 0,-3 7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8546 6586 16383 0 0,'0'9'0'0'0,"0"11"0"0"0,9 3 0 0 0,2 5 0 0 0,0 8 0 0 0,7-3 0 0 0,0 1 0 0 0,-3 5 0 0 0,13-5 0 0 0,11-9 0 0 0,8-8 0 0 0,4-15 0 0 0,2-18 0 0 0,1-14 0 0 0,0-10 0 0 0,-10-8 0 0 0,-2-5 0 0 0,-1-1 0 0 0,-7 0 0 0 0,-1 0 0 0 0,4 0 0 0 0,-6 1 0 0 0,-7 1 0 0 0,9 9 0 0 0,-1 3 0 0 0,-5 0 0 0 0,0 7 0 0 0,6 8 0 0 0,-4 1 0 0 0,-7 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8705 7082 16383 0 0,'0'8'0'0'0,"0"13"0"0"0,0 10 0 0 0,0 9 0 0 0,0 7 0 0 0,8 3 0 0 0,4 3 0 0 0,8 0 0 0 0,0 1 0 0 0,6-10 0 0 0,8-12 0 0 0,-3-19 0 0 0,2-14 0 0 0,-4-22 0 0 0,1-8 0 0 0,5-8 0 0 0,5-5 0 0 0,-5-5 0 0 0,-7-2 0 0 0,-1 8 0 0 0,-5 2 0 0 0,4-1 0 0 0,4-1 0 0 0,8-3 0 0 0,4-11 0 0 0,5-4 0 0 0,3 0 0 0 0,1 9 0 0 0,-7 6 0 0 0,-3 1 0 0 0,-9 9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7223 8412 16383 0 0,'0'18'0'0'0,"9"13"0"0"0,11 12 0 0 0,3 15 0 0 0,-3 6 0 0 0,-5 2 0 0 0,4-12 0 0 0,7-13 0 0 0,17-41 0 0 0,10-29 0 0 0,4-27 0 0 0,10-21 0 0 0,3-15 0 0 0,-3-1 0 0 0,-3 7 0 0 0,-4 9 0 0 0,-13 10 0 0 0,-13 6 0 0 0,-5 15 0 0 0,2 6 0 0 0,-4 9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6932 8883 16383 0 0,'9'0'0'0'0,"11"0"0"0"0,3 9 0 0 0,5 11 0 0 0,-1 12 0 0 0,-6 8 0 0 0,-6 6 0 0 0,3-4 0 0 0,-1 8 0 0 0,-4 13 0 0 0,-5 4 0 0 0,-2 0 0 0 0,5-4 0 0 0,2-2 0 0 0,6-13 0 0 0,10-14 0 0 0,-1-30 0 0 0,-5-25 0 0 0,3-17 0 0 0,5-3 0 0 0,-3-2 0 0 0,-6-3 0 0 0,3-3 0 0 0,4-1 0 0 0,-1-1 0 0 0,2 0 0 0 0,6-1 0 0 0,4 0 0 0 0,5-8 0 0 0,-5-3 0 0 0,-2 9 0 0 0,3 5 0 0 0,-7 3 0 0 0,1-1 0 0 0,-7 9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5120 3731 16383 0 0,'0'8'0'0'0,"0"13"0"0"0,0 10 0 0 0,0 9 0 0 0,-17 15 0 0 0,-41 25 0 0 0,-20 7 0 0 0,-4-3 0 0 0,11-6 0 0 0,9-9 0 0 0,7-6 0 0 0,12-15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09T23:35:33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4551 3810 16383 0 0,'26'0'0'0'0,"9"9"0"0"0,15 2 0 0 0,9 9 0 0 0,2 9 0 0 0,-9 9 0 0 0,5 6 0 0 0,18 13 0 0 0,-4 6 0 0 0,-5 1 0 0 0,-5-2 0 0 0,-4-3 0 0 0,6-11 0 0 0,-9-5 0 0 0,-4-2 0 0 0,-1-7 0 0 0,-2-9 0 0 0,1-1 0 0 0,-8-4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BD8FD-BA72-8A43-B005-4666D2B1440F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43C37-B427-374C-9DFF-D39E11586F1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85193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Velkommen til </a:t>
            </a:r>
            <a:r>
              <a:rPr lang="nb-NO" err="1"/>
              <a:t>kræsjkurs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03059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Hva er forskjellen på objekt og klasse: Se for deg en elev i en skoleklasse</a:t>
            </a:r>
          </a:p>
          <a:p>
            <a:endParaRPr lang="nb-NO"/>
          </a:p>
          <a:p>
            <a:r>
              <a:rPr lang="nb-NO"/>
              <a:t>Understrek hvorfor denne er grei som statisk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86481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Ingen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11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9100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Kanskje forklar hva </a:t>
            </a:r>
            <a:r>
              <a:rPr lang="nb-NO" err="1"/>
              <a:t>abstract</a:t>
            </a:r>
            <a:r>
              <a:rPr lang="nb-NO"/>
              <a:t> betyr, kan ha </a:t>
            </a:r>
            <a:r>
              <a:rPr lang="nb-NO" err="1"/>
              <a:t>default</a:t>
            </a:r>
            <a:r>
              <a:rPr lang="nb-NO"/>
              <a:t> implementasjon</a:t>
            </a:r>
          </a:p>
          <a:p>
            <a:endParaRPr lang="nb-NO"/>
          </a:p>
          <a:p>
            <a:r>
              <a:rPr lang="nb-NO"/>
              <a:t>Live koding: la sau implementere dyr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794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Live koding: legg </a:t>
            </a:r>
            <a:r>
              <a:rPr lang="nb-NO" err="1"/>
              <a:t>mammal</a:t>
            </a:r>
            <a:r>
              <a:rPr lang="nb-NO"/>
              <a:t> i mellom animal og sau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47061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Oppsummering</a:t>
            </a:r>
          </a:p>
          <a:p>
            <a:endParaRPr lang="nb-NO"/>
          </a:p>
          <a:p>
            <a:r>
              <a:rPr lang="nb-NO"/>
              <a:t>Stripet linje betyr implementering, pil betyr utvidelse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14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41895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Oppgave til salen:</a:t>
            </a:r>
          </a:p>
          <a:p>
            <a:endParaRPr lang="nb-NO"/>
          </a:p>
          <a:p>
            <a:r>
              <a:rPr lang="nb-NO"/>
              <a:t>Hva </a:t>
            </a:r>
            <a:r>
              <a:rPr lang="nb-NO" err="1"/>
              <a:t>printes</a:t>
            </a:r>
            <a:r>
              <a:rPr lang="nb-NO"/>
              <a:t> ut når man kjører main-metoden?</a:t>
            </a:r>
          </a:p>
          <a:p>
            <a:endParaRPr lang="nb-NO"/>
          </a:p>
          <a:p>
            <a:r>
              <a:rPr lang="nb-NO"/>
              <a:t>Er det ønskelig?</a:t>
            </a:r>
          </a:p>
          <a:p>
            <a:endParaRPr lang="nb-NO"/>
          </a:p>
          <a:p>
            <a:r>
              <a:rPr lang="nb-NO"/>
              <a:t>Hva kan vi gjøre for å fikse det?</a:t>
            </a:r>
          </a:p>
          <a:p>
            <a:endParaRPr lang="nb-NO"/>
          </a:p>
          <a:p>
            <a:r>
              <a:rPr lang="nb-NO"/>
              <a:t>Kontekst: Vi lever i en verden der kun en person kan ha sitt navn per år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15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6772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929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Antisym</a:t>
            </a:r>
            <a:r>
              <a:rPr lang="nb-NO"/>
              <a:t>: a&lt;=b og b&lt;=a -&gt; a=b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17134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En klasse som arver noe er noe, En person arver etternavn fra faren sin, da er etternavnet en del av identiteten til personen</a:t>
            </a:r>
          </a:p>
          <a:p>
            <a:endParaRPr lang="nb-NO"/>
          </a:p>
          <a:p>
            <a:r>
              <a:rPr lang="nb-NO"/>
              <a:t>Komposisjon er isteden at klassen i seg selv ikke arver, men har en instans av en annen klasse. Eks: grid i </a:t>
            </a:r>
            <a:r>
              <a:rPr lang="nb-NO" err="1"/>
              <a:t>tetris</a:t>
            </a:r>
            <a:endParaRPr lang="nb-NO"/>
          </a:p>
          <a:p>
            <a:endParaRPr lang="nb-NO"/>
          </a:p>
          <a:p>
            <a:r>
              <a:rPr lang="nb-NO"/>
              <a:t>Live kode: eksamen v22 5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20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04088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Liste er et eksempel på en generisk type, den er designet for å holde på objekter av en type, men det kan være hvilken som helst type</a:t>
            </a:r>
          </a:p>
          <a:p>
            <a:endParaRPr lang="nb-NO"/>
          </a:p>
          <a:p>
            <a:r>
              <a:rPr lang="nb-NO"/>
              <a:t>Generiske typer har altså placeholders i klassen som når klassen brukes, erstattes av en ordentlig type</a:t>
            </a:r>
          </a:p>
          <a:p>
            <a:endParaRPr lang="nb-NO"/>
          </a:p>
          <a:p>
            <a:r>
              <a:rPr lang="nb-NO"/>
              <a:t>Det er mulig å ha en klasse som utvider en generisk type i en bestemt kontekst, f. Eks </a:t>
            </a:r>
            <a:r>
              <a:rPr lang="nb-NO" err="1"/>
              <a:t>tetrisboard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8864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Løs plan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46202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JavaDoc</a:t>
            </a:r>
            <a:r>
              <a:rPr lang="nb-NO"/>
              <a:t> er kommentarer laget for å dokumentere koden. Skriv </a:t>
            </a:r>
            <a:r>
              <a:rPr lang="nb-NO" err="1"/>
              <a:t>javadoc</a:t>
            </a:r>
            <a:r>
              <a:rPr lang="nb-NO"/>
              <a:t> over metoder og klasser for å dokumentere dem.</a:t>
            </a:r>
          </a:p>
          <a:p>
            <a:endParaRPr lang="nb-NO"/>
          </a:p>
          <a:p>
            <a:r>
              <a:rPr lang="nb-NO"/>
              <a:t>Mange kodeeditorer har innebygd funksjonalitet for </a:t>
            </a:r>
            <a:r>
              <a:rPr lang="nb-NO" err="1"/>
              <a:t>JavaDocs</a:t>
            </a:r>
            <a:r>
              <a:rPr lang="nb-NO"/>
              <a:t> som gjør det enkelt å lese dokumentasjon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8113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Hvordan skrive tester:</a:t>
            </a:r>
          </a:p>
          <a:p>
            <a:endParaRPr lang="nb-NO"/>
          </a:p>
          <a:p>
            <a:r>
              <a:rPr lang="nb-NO"/>
              <a:t>Skriv tester for alle </a:t>
            </a:r>
            <a:r>
              <a:rPr lang="nb-NO" err="1"/>
              <a:t>public</a:t>
            </a:r>
            <a:r>
              <a:rPr lang="nb-NO"/>
              <a:t> metoder, test den viktigste funksjonaliteten </a:t>
            </a:r>
          </a:p>
          <a:p>
            <a:endParaRPr lang="nb-NO"/>
          </a:p>
          <a:p>
            <a:r>
              <a:rPr lang="nb-NO"/>
              <a:t>Lag et liksom-scenario der du selv vet hva du vil skal skje og sjekk om det faktisk er tilfellet.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23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91328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25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47468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Forklar pakker</a:t>
            </a:r>
          </a:p>
          <a:p>
            <a:endParaRPr lang="nb-NO"/>
          </a:p>
          <a:p>
            <a:r>
              <a:rPr lang="nb-NO"/>
              <a:t>Forklar </a:t>
            </a:r>
            <a:r>
              <a:rPr lang="nb-NO" err="1"/>
              <a:t>public</a:t>
            </a:r>
            <a:r>
              <a:rPr lang="nb-NO"/>
              <a:t>, private </a:t>
            </a:r>
            <a:r>
              <a:rPr lang="nb-NO" err="1"/>
              <a:t>etc</a:t>
            </a:r>
            <a:endParaRPr lang="nb-NO"/>
          </a:p>
          <a:p>
            <a:endParaRPr lang="nb-NO"/>
          </a:p>
          <a:p>
            <a:r>
              <a:rPr lang="nb-NO"/>
              <a:t>Restriktive typer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27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49385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20059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Satt sammen av »</a:t>
            </a:r>
            <a:r>
              <a:rPr lang="nb-NO" err="1"/>
              <a:t>Polys</a:t>
            </a:r>
            <a:r>
              <a:rPr lang="nb-NO"/>
              <a:t>» (mye, mange) og «</a:t>
            </a:r>
            <a:r>
              <a:rPr lang="nb-NO" err="1"/>
              <a:t>morfe</a:t>
            </a:r>
            <a:r>
              <a:rPr lang="nb-NO"/>
              <a:t>» (form) slik at det blir «mangeformet», brukes i mange andre forskningsgrener.</a:t>
            </a:r>
          </a:p>
          <a:p>
            <a:endParaRPr lang="nb-NO"/>
          </a:p>
          <a:p>
            <a:r>
              <a:rPr lang="nb-NO"/>
              <a:t>Bruker det som i at en gitt type eller metode kan ha mange forskjellige former</a:t>
            </a:r>
          </a:p>
          <a:p>
            <a:endParaRPr lang="nb-NO"/>
          </a:p>
          <a:p>
            <a:r>
              <a:rPr lang="nb-NO"/>
              <a:t>Deler det i 2 ulike grener, statisk og dynamisk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29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1906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Noen ganger vil vi at ting skal kunne endres, f. Eks posisjonen til en spiller på et brett</a:t>
            </a:r>
          </a:p>
          <a:p>
            <a:r>
              <a:rPr lang="nb-NO"/>
              <a:t>Andre ganger vil vi at ting ikke skal kunne endres, som </a:t>
            </a:r>
            <a:r>
              <a:rPr lang="nb-NO" err="1"/>
              <a:t>f.eks</a:t>
            </a:r>
            <a:r>
              <a:rPr lang="nb-NO"/>
              <a:t> formen på en </a:t>
            </a:r>
            <a:r>
              <a:rPr lang="nb-NO" err="1"/>
              <a:t>Tetromino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32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0844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Her har vi en </a:t>
            </a:r>
            <a:r>
              <a:rPr lang="nb-NO" err="1"/>
              <a:t>update</a:t>
            </a:r>
            <a:r>
              <a:rPr lang="nb-NO"/>
              <a:t>() metode som endrer på instansvariablene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566001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En record klasse er alltid </a:t>
            </a:r>
            <a:r>
              <a:rPr lang="nb-NO" err="1"/>
              <a:t>uforandelig</a:t>
            </a:r>
            <a:r>
              <a:rPr lang="nb-NO"/>
              <a:t>, dersom du ønsker nye verdier, må du lage et nytt objekt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34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47514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Ved å skrive linjen fra forrige slide er det en snarvei til å skrive hele denne klassen her.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35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1805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Utviklet tidlig på 90-tallet, høynivåspråk, kan kjøre på mange forskjellig plattformer via JVM. Gir ikke tilgang til underliggende funksjonalitet i maskinen det blir kjørt på, ikke egnet for systemprogrammering</a:t>
            </a:r>
            <a:br>
              <a:rPr lang="nb-NO"/>
            </a:br>
            <a:endParaRPr lang="nb-NO"/>
          </a:p>
          <a:p>
            <a:r>
              <a:rPr lang="nb-NO"/>
              <a:t>språket er i C familien, det gjør at det er veldig likt andre språk som C#, C++, Javascript</a:t>
            </a:r>
          </a:p>
          <a:p>
            <a:endParaRPr lang="nb-NO"/>
          </a:p>
          <a:p>
            <a:r>
              <a:rPr lang="nb-NO"/>
              <a:t>Forklar statiske typer, mindre risiko for feil og mindre fleksibilitet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9170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En record klasse er alltid </a:t>
            </a:r>
            <a:r>
              <a:rPr lang="nb-NO" err="1"/>
              <a:t>uforandelig</a:t>
            </a:r>
            <a:r>
              <a:rPr lang="nb-NO"/>
              <a:t>, dersom du ønsker nye verdier, må du lage et nytt objekt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36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56833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Instansmetoder, komposisjon, feltvariabler, abstraksjon, innkapsling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37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72208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38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0704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Tror</a:t>
            </a:r>
            <a:r>
              <a:rPr lang="en-US"/>
              <a:t> </a:t>
            </a:r>
            <a:r>
              <a:rPr lang="en-US" err="1"/>
              <a:t>ikke</a:t>
            </a:r>
            <a:r>
              <a:rPr lang="en-US"/>
              <a:t> Martin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brukt</a:t>
            </a:r>
            <a:r>
              <a:rPr lang="en-US"/>
              <a:t> </a:t>
            </a:r>
            <a:r>
              <a:rPr lang="en-US" err="1"/>
              <a:t>dette</a:t>
            </a:r>
            <a:r>
              <a:rPr lang="en-US"/>
              <a:t> </a:t>
            </a:r>
            <a:r>
              <a:rPr lang="en-US" err="1"/>
              <a:t>begrepet</a:t>
            </a:r>
            <a:r>
              <a:rPr lang="en-US"/>
              <a:t> </a:t>
            </a:r>
            <a:r>
              <a:rPr lang="en-US" err="1"/>
              <a:t>høylytt</a:t>
            </a:r>
            <a:r>
              <a:rPr lang="en-US"/>
              <a:t>.</a:t>
            </a:r>
          </a:p>
          <a:p>
            <a:r>
              <a:rPr lang="en-US"/>
              <a:t>Men vi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dedikert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liten</a:t>
            </a:r>
            <a:r>
              <a:rPr lang="en-US"/>
              <a:t> bit av det </a:t>
            </a:r>
            <a:r>
              <a:rPr lang="en-US" err="1"/>
              <a:t>fordi</a:t>
            </a:r>
            <a:r>
              <a:rPr lang="en-US"/>
              <a:t> </a:t>
            </a:r>
            <a:r>
              <a:rPr lang="en-US" err="1"/>
              <a:t>designmønstre</a:t>
            </a:r>
            <a:r>
              <a:rPr lang="en-US"/>
              <a:t> ER </a:t>
            </a:r>
            <a:r>
              <a:rPr lang="en-US" err="1"/>
              <a:t>en</a:t>
            </a:r>
            <a:r>
              <a:rPr lang="en-US"/>
              <a:t> del av </a:t>
            </a:r>
            <a:r>
              <a:rPr lang="en-US" err="1"/>
              <a:t>kurset</a:t>
            </a:r>
            <a:r>
              <a:rPr lang="en-US"/>
              <a:t>.</a:t>
            </a:r>
          </a:p>
          <a:p>
            <a:r>
              <a:rPr lang="en-US"/>
              <a:t>OG </a:t>
            </a:r>
            <a:r>
              <a:rPr lang="en-US" err="1"/>
              <a:t>fordi</a:t>
            </a:r>
            <a:r>
              <a:rPr lang="en-US"/>
              <a:t> det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være</a:t>
            </a:r>
            <a:r>
              <a:rPr lang="en-US"/>
              <a:t> </a:t>
            </a:r>
            <a:r>
              <a:rPr lang="en-US" err="1"/>
              <a:t>nyttig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eksamen</a:t>
            </a:r>
          </a:p>
          <a:p>
            <a:endParaRPr lang="en-US"/>
          </a:p>
          <a:p>
            <a:r>
              <a:rPr lang="en-US" err="1"/>
              <a:t>Designmønstre</a:t>
            </a:r>
            <a:r>
              <a:rPr lang="en-US"/>
              <a:t> setter </a:t>
            </a:r>
            <a:r>
              <a:rPr lang="en-US" err="1"/>
              <a:t>forsøkte</a:t>
            </a:r>
            <a:r>
              <a:rPr lang="en-US"/>
              <a:t> </a:t>
            </a:r>
            <a:r>
              <a:rPr lang="en-US" err="1"/>
              <a:t>standarder</a:t>
            </a:r>
            <a:r>
              <a:rPr lang="en-US"/>
              <a:t> for å </a:t>
            </a:r>
            <a:r>
              <a:rPr lang="en-US" err="1"/>
              <a:t>oppnå</a:t>
            </a:r>
            <a:r>
              <a:rPr lang="en-US"/>
              <a:t> de OOP-</a:t>
            </a:r>
            <a:r>
              <a:rPr lang="en-US" err="1"/>
              <a:t>prinsippene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Alexander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snakket</a:t>
            </a:r>
            <a:r>
              <a:rPr lang="en-US"/>
              <a:t> om</a:t>
            </a:r>
          </a:p>
          <a:p>
            <a:r>
              <a:rPr lang="en-US"/>
              <a:t>Tre </a:t>
            </a:r>
            <a:r>
              <a:rPr lang="en-US" err="1"/>
              <a:t>hovedkateorier</a:t>
            </a:r>
            <a:r>
              <a:rPr lang="en-US"/>
              <a:t>: Creational, Structural, </a:t>
            </a:r>
            <a:r>
              <a:rPr lang="en-US" err="1"/>
              <a:t>og</a:t>
            </a:r>
            <a:r>
              <a:rPr lang="en-US"/>
              <a:t> Behavorial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Å </a:t>
            </a:r>
            <a:r>
              <a:rPr lang="en-US" err="1">
                <a:cs typeface="Calibri"/>
              </a:rPr>
              <a:t>studere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ulike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designmønstre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være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god </a:t>
            </a:r>
            <a:r>
              <a:rPr lang="en-US" err="1">
                <a:cs typeface="Calibri"/>
              </a:rPr>
              <a:t>tilnærming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skrive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bedre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kode</a:t>
            </a:r>
            <a:r>
              <a:rPr lang="en-US">
                <a:cs typeface="Calibri"/>
              </a:rPr>
              <a:t>,</a:t>
            </a:r>
          </a:p>
          <a:p>
            <a:r>
              <a:rPr lang="en-US">
                <a:cs typeface="Calibri"/>
              </a:rPr>
              <a:t>Og </a:t>
            </a:r>
            <a:r>
              <a:rPr lang="en-US" err="1">
                <a:cs typeface="Calibri"/>
              </a:rPr>
              <a:t>lære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videreutvikle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tilpasse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designmønstre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etter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behov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Mange </a:t>
            </a:r>
            <a:r>
              <a:rPr lang="en-US" err="1">
                <a:cs typeface="Calibri"/>
              </a:rPr>
              <a:t>designmønstre</a:t>
            </a:r>
            <a:r>
              <a:rPr lang="en-US">
                <a:cs typeface="Calibri"/>
              </a:rPr>
              <a:t> er like, er </a:t>
            </a:r>
            <a:r>
              <a:rPr lang="en-US" err="1">
                <a:cs typeface="Calibri"/>
              </a:rPr>
              <a:t>forenklinger</a:t>
            </a:r>
            <a:r>
              <a:rPr lang="en-US">
                <a:cs typeface="Calibri"/>
              </a:rPr>
              <a:t> av </a:t>
            </a:r>
            <a:r>
              <a:rPr lang="en-US" err="1">
                <a:cs typeface="Calibri"/>
              </a:rPr>
              <a:t>hverandre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eller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gjør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praksis</a:t>
            </a:r>
            <a:r>
              <a:rPr lang="en-US">
                <a:cs typeface="Calibri"/>
              </a:rPr>
              <a:t> det </a:t>
            </a:r>
            <a:r>
              <a:rPr lang="en-US" err="1">
                <a:cs typeface="Calibri"/>
              </a:rPr>
              <a:t>samme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cs typeface="Calibri"/>
              </a:rPr>
              <a:t>Derfor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får</a:t>
            </a:r>
            <a:r>
              <a:rPr lang="en-US">
                <a:cs typeface="Calibri"/>
              </a:rPr>
              <a:t> man </a:t>
            </a:r>
            <a:r>
              <a:rPr lang="en-US" err="1">
                <a:cs typeface="Calibri"/>
              </a:rPr>
              <a:t>faktisk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godt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utbytte</a:t>
            </a:r>
            <a:r>
              <a:rPr lang="en-US">
                <a:cs typeface="Calibri"/>
              </a:rPr>
              <a:t> av å </a:t>
            </a:r>
            <a:r>
              <a:rPr lang="en-US" err="1">
                <a:cs typeface="Calibri"/>
              </a:rPr>
              <a:t>sette</a:t>
            </a:r>
            <a:r>
              <a:rPr lang="en-US">
                <a:cs typeface="Calibri"/>
              </a:rPr>
              <a:t> seg inn </a:t>
            </a:r>
            <a:r>
              <a:rPr lang="en-US" err="1">
                <a:cs typeface="Calibri"/>
              </a:rPr>
              <a:t>i</a:t>
            </a:r>
            <a:r>
              <a:rPr lang="en-US">
                <a:cs typeface="Calibri"/>
              </a:rPr>
              <a:t> dem, </a:t>
            </a:r>
            <a:r>
              <a:rPr lang="en-US" err="1">
                <a:cs typeface="Calibri"/>
              </a:rPr>
              <a:t>omså</a:t>
            </a:r>
            <a:r>
              <a:rPr lang="en-US">
                <a:cs typeface="Calibri"/>
              </a:rPr>
              <a:t> bare </a:t>
            </a:r>
            <a:r>
              <a:rPr lang="en-US" err="1">
                <a:cs typeface="Calibri"/>
              </a:rPr>
              <a:t>bittelitt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45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97093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Her er et </a:t>
            </a:r>
            <a:r>
              <a:rPr lang="en-US" err="1">
                <a:cs typeface="Calibri"/>
              </a:rPr>
              <a:t>bittelite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utvalg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noen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kjente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noen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ukjente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Dere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brukt</a:t>
            </a:r>
            <a:r>
              <a:rPr lang="en-US">
                <a:cs typeface="Calibri"/>
              </a:rPr>
              <a:t> mange av dem! Og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brukt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sammensetning</a:t>
            </a:r>
            <a:r>
              <a:rPr lang="en-US">
                <a:cs typeface="Calibri"/>
              </a:rPr>
              <a:t> av dem </a:t>
            </a:r>
            <a:r>
              <a:rPr lang="en-US" err="1">
                <a:cs typeface="Calibri"/>
              </a:rPr>
              <a:t>ved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ulike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tider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Kan </a:t>
            </a:r>
            <a:r>
              <a:rPr lang="en-US" err="1">
                <a:cs typeface="Calibri"/>
              </a:rPr>
              <a:t>hende</a:t>
            </a:r>
            <a:r>
              <a:rPr lang="en-US">
                <a:cs typeface="Calibri"/>
              </a:rPr>
              <a:t> at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brukt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designmønstre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uten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være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bevisst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det.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ea typeface="Calibri" panose="020F0502020204030204"/>
                <a:cs typeface="Calibri"/>
              </a:rPr>
              <a:t>Poenget</a:t>
            </a:r>
            <a:r>
              <a:rPr lang="en-US">
                <a:ea typeface="Calibri" panose="020F0502020204030204"/>
                <a:cs typeface="Calibri"/>
              </a:rPr>
              <a:t> her er: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Det er mange </a:t>
            </a:r>
            <a:r>
              <a:rPr lang="en-US" err="1">
                <a:cs typeface="Calibri"/>
              </a:rPr>
              <a:t>forskjellige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måter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oppnå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samme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tingene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ingen</a:t>
            </a:r>
            <a:r>
              <a:rPr lang="en-US">
                <a:cs typeface="Calibri"/>
              </a:rPr>
              <a:t> er </a:t>
            </a:r>
            <a:r>
              <a:rPr lang="en-US" err="1">
                <a:cs typeface="Calibri"/>
              </a:rPr>
              <a:t>nødvendigvis</a:t>
            </a:r>
            <a:r>
              <a:rPr lang="en-US">
                <a:cs typeface="Calibri"/>
              </a:rPr>
              <a:t> "det </a:t>
            </a:r>
            <a:r>
              <a:rPr lang="en-US" err="1">
                <a:cs typeface="Calibri"/>
              </a:rPr>
              <a:t>beste</a:t>
            </a:r>
            <a:r>
              <a:rPr lang="en-US">
                <a:cs typeface="Calibri"/>
              </a:rPr>
              <a:t>"</a:t>
            </a:r>
            <a:endParaRPr lang="en-US"/>
          </a:p>
          <a:p>
            <a:r>
              <a:rPr lang="en-US">
                <a:cs typeface="Calibri"/>
              </a:rPr>
              <a:t>Det </a:t>
            </a:r>
            <a:r>
              <a:rPr lang="en-US" err="1">
                <a:cs typeface="Calibri"/>
              </a:rPr>
              <a:t>vil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avhenge</a:t>
            </a:r>
            <a:r>
              <a:rPr lang="en-US">
                <a:cs typeface="Calibri"/>
              </a:rPr>
              <a:t> av </a:t>
            </a:r>
            <a:r>
              <a:rPr lang="en-US" err="1">
                <a:cs typeface="Calibri"/>
              </a:rPr>
              <a:t>implementasjon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hvilke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utfordringer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dukker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underveis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Da </a:t>
            </a:r>
            <a:r>
              <a:rPr lang="en-US" err="1">
                <a:ea typeface="Calibri"/>
                <a:cs typeface="Calibri"/>
              </a:rPr>
              <a:t>kommer</a:t>
            </a:r>
            <a:r>
              <a:rPr lang="en-US">
                <a:ea typeface="Calibri"/>
                <a:cs typeface="Calibri"/>
              </a:rPr>
              <a:t> det </a:t>
            </a:r>
            <a:r>
              <a:rPr lang="en-US" err="1">
                <a:ea typeface="Calibri"/>
                <a:cs typeface="Calibri"/>
              </a:rPr>
              <a:t>godt</a:t>
            </a:r>
            <a:r>
              <a:rPr lang="en-US">
                <a:ea typeface="Calibri"/>
                <a:cs typeface="Calibri"/>
              </a:rPr>
              <a:t> med å </a:t>
            </a:r>
            <a:r>
              <a:rPr lang="en-US" err="1">
                <a:ea typeface="Calibri"/>
                <a:cs typeface="Calibri"/>
              </a:rPr>
              <a:t>forstå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flere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varianter</a:t>
            </a:r>
            <a:r>
              <a:rPr lang="en-US">
                <a:ea typeface="Calibri"/>
                <a:cs typeface="Calibri"/>
              </a:rPr>
              <a:t> da,</a:t>
            </a:r>
          </a:p>
          <a:p>
            <a:r>
              <a:rPr lang="en-US">
                <a:ea typeface="Calibri"/>
                <a:cs typeface="Calibri"/>
              </a:rPr>
              <a:t>Ikke </a:t>
            </a:r>
            <a:r>
              <a:rPr lang="en-US" err="1">
                <a:ea typeface="Calibri"/>
                <a:cs typeface="Calibri"/>
              </a:rPr>
              <a:t>nødvendigvis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fordi</a:t>
            </a:r>
            <a:r>
              <a:rPr lang="en-US">
                <a:ea typeface="Calibri"/>
                <a:cs typeface="Calibri"/>
              </a:rPr>
              <a:t> at I </a:t>
            </a:r>
            <a:r>
              <a:rPr lang="en-US" err="1">
                <a:ea typeface="Calibri"/>
                <a:cs typeface="Calibri"/>
              </a:rPr>
              <a:t>ett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gitt</a:t>
            </a:r>
            <a:r>
              <a:rPr lang="en-US">
                <a:ea typeface="Calibri"/>
                <a:cs typeface="Calibri"/>
              </a:rPr>
              <a:t> scenario </a:t>
            </a:r>
            <a:r>
              <a:rPr lang="en-US" err="1">
                <a:ea typeface="Calibri"/>
                <a:cs typeface="Calibri"/>
              </a:rPr>
              <a:t>så</a:t>
            </a:r>
            <a:r>
              <a:rPr lang="en-US">
                <a:ea typeface="Calibri"/>
                <a:cs typeface="Calibri"/>
              </a:rPr>
              <a:t> er "</a:t>
            </a:r>
            <a:r>
              <a:rPr lang="en-US" err="1">
                <a:ea typeface="Calibri"/>
                <a:cs typeface="Calibri"/>
              </a:rPr>
              <a:t>dette</a:t>
            </a:r>
            <a:r>
              <a:rPr lang="en-US">
                <a:ea typeface="Calibri"/>
                <a:cs typeface="Calibri"/>
              </a:rPr>
              <a:t>" det </a:t>
            </a:r>
            <a:r>
              <a:rPr lang="en-US" err="1">
                <a:ea typeface="Calibri"/>
                <a:cs typeface="Calibri"/>
              </a:rPr>
              <a:t>beste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designmønsteret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Men det </a:t>
            </a:r>
            <a:r>
              <a:rPr lang="en-US" err="1">
                <a:ea typeface="Calibri"/>
                <a:cs typeface="Calibri"/>
              </a:rPr>
              <a:t>kan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gi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bredere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forståelse</a:t>
            </a:r>
            <a:r>
              <a:rPr lang="en-US">
                <a:ea typeface="Calibri"/>
                <a:cs typeface="Calibri"/>
              </a:rPr>
              <a:t> for å </a:t>
            </a:r>
            <a:r>
              <a:rPr lang="en-US" err="1">
                <a:ea typeface="Calibri"/>
                <a:cs typeface="Calibri"/>
              </a:rPr>
              <a:t>takle</a:t>
            </a:r>
            <a:r>
              <a:rPr lang="en-US">
                <a:ea typeface="Calibri"/>
                <a:cs typeface="Calibri"/>
              </a:rPr>
              <a:t> nye </a:t>
            </a:r>
            <a:r>
              <a:rPr lang="en-US" err="1">
                <a:ea typeface="Calibri"/>
                <a:cs typeface="Calibri"/>
              </a:rPr>
              <a:t>utfordringer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JEG </a:t>
            </a:r>
            <a:r>
              <a:rPr lang="en-US" err="1">
                <a:cs typeface="Calibri"/>
              </a:rPr>
              <a:t>tror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generelt</a:t>
            </a:r>
            <a:r>
              <a:rPr lang="en-US">
                <a:cs typeface="Calibri"/>
              </a:rPr>
              <a:t> det er </a:t>
            </a:r>
            <a:r>
              <a:rPr lang="en-US" err="1">
                <a:cs typeface="Calibri"/>
              </a:rPr>
              <a:t>viktig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kunne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gjenkjenne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mønster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programmering</a:t>
            </a:r>
            <a:r>
              <a:rPr lang="en-US">
                <a:cs typeface="Calibri"/>
              </a:rPr>
              <a:t>,</a:t>
            </a:r>
          </a:p>
          <a:p>
            <a:r>
              <a:rPr lang="en-US">
                <a:cs typeface="Calibri"/>
              </a:rPr>
              <a:t>det </a:t>
            </a:r>
            <a:r>
              <a:rPr lang="en-US" err="1">
                <a:cs typeface="Calibri"/>
              </a:rPr>
              <a:t>vil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gjøre</a:t>
            </a:r>
            <a:r>
              <a:rPr lang="en-US">
                <a:cs typeface="Calibri"/>
              </a:rPr>
              <a:t> det letter for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sette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inn I </a:t>
            </a:r>
            <a:r>
              <a:rPr lang="en-US" err="1">
                <a:cs typeface="Calibri"/>
              </a:rPr>
              <a:t>kodebaser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Om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møter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allerede-kjent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mønster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eksamen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eller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arbeidssituasjon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vil</a:t>
            </a:r>
            <a:r>
              <a:rPr lang="en-US">
                <a:cs typeface="Calibri"/>
              </a:rPr>
              <a:t> det </a:t>
            </a:r>
            <a:r>
              <a:rPr lang="en-US" err="1">
                <a:cs typeface="Calibri"/>
              </a:rPr>
              <a:t>være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lettere</a:t>
            </a:r>
            <a:r>
              <a:rPr lang="en-US">
                <a:cs typeface="Calibri"/>
              </a:rPr>
              <a:t> for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sette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inn I den </a:t>
            </a:r>
            <a:r>
              <a:rPr lang="en-US" err="1">
                <a:cs typeface="Calibri"/>
              </a:rPr>
              <a:t>konkrete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problemstillingen</a:t>
            </a:r>
            <a:r>
              <a:rPr lang="en-US">
                <a:cs typeface="Calibri"/>
              </a:rPr>
              <a:t>,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I </a:t>
            </a:r>
            <a:r>
              <a:rPr lang="en-US" err="1">
                <a:cs typeface="Calibri"/>
              </a:rPr>
              <a:t>stedet</a:t>
            </a:r>
            <a:r>
              <a:rPr lang="en-US">
                <a:cs typeface="Calibri"/>
              </a:rPr>
              <a:t> for å - I </a:t>
            </a:r>
            <a:r>
              <a:rPr lang="en-US" err="1">
                <a:cs typeface="Calibri"/>
              </a:rPr>
              <a:t>kaldsvette</a:t>
            </a:r>
            <a:r>
              <a:rPr lang="en-US">
                <a:cs typeface="Calibri"/>
              </a:rPr>
              <a:t> – </a:t>
            </a:r>
            <a:r>
              <a:rPr lang="en-US" err="1">
                <a:cs typeface="Calibri"/>
              </a:rPr>
              <a:t>prøve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få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chatgpt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forklare</a:t>
            </a:r>
            <a:r>
              <a:rPr lang="en-US">
                <a:cs typeface="Calibri"/>
              </a:rPr>
              <a:t> deg </a:t>
            </a:r>
            <a:r>
              <a:rPr lang="en-US" err="1">
                <a:cs typeface="Calibri"/>
              </a:rPr>
              <a:t>hva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eventbus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egentlig</a:t>
            </a:r>
            <a:r>
              <a:rPr lang="en-US">
                <a:cs typeface="Calibri"/>
              </a:rPr>
              <a:t> er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begynne</a:t>
            </a:r>
            <a:r>
              <a:rPr lang="en-US">
                <a:cs typeface="Calibri"/>
              </a:rPr>
              <a:t> med, </a:t>
            </a:r>
            <a:r>
              <a:rPr lang="en-US" err="1">
                <a:cs typeface="Calibri"/>
              </a:rPr>
              <a:t>mens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klokka</a:t>
            </a:r>
            <a:r>
              <a:rPr lang="en-US">
                <a:cs typeface="Calibri"/>
              </a:rPr>
              <a:t> tikker.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Det </a:t>
            </a:r>
            <a:r>
              <a:rPr lang="en-US" err="1">
                <a:cs typeface="Calibri"/>
              </a:rPr>
              <a:t>står</a:t>
            </a:r>
            <a:r>
              <a:rPr lang="en-US">
                <a:cs typeface="Calibri"/>
              </a:rPr>
              <a:t> NB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tavla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fordi</a:t>
            </a:r>
            <a:r>
              <a:rPr lang="en-US">
                <a:cs typeface="Calibri"/>
              </a:rPr>
              <a:t> Structural patterns </a:t>
            </a:r>
            <a:r>
              <a:rPr lang="en-US" err="1">
                <a:cs typeface="Calibri"/>
              </a:rPr>
              <a:t>egentlig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være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relevante</a:t>
            </a:r>
            <a:r>
              <a:rPr lang="en-US">
                <a:cs typeface="Calibri"/>
              </a:rPr>
              <a:t> for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, det er </a:t>
            </a:r>
            <a:r>
              <a:rPr lang="en-US" err="1">
                <a:cs typeface="Calibri"/>
              </a:rPr>
              <a:t>fordi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ofte</a:t>
            </a:r>
            <a:r>
              <a:rPr lang="en-US">
                <a:cs typeface="Calibri"/>
              </a:rPr>
              <a:t> er </a:t>
            </a:r>
            <a:r>
              <a:rPr lang="en-US" err="1">
                <a:cs typeface="Calibri"/>
              </a:rPr>
              <a:t>nyttige</a:t>
            </a:r>
            <a:r>
              <a:rPr lang="en-US">
                <a:cs typeface="Calibri"/>
              </a:rPr>
              <a:t> for </a:t>
            </a:r>
            <a:r>
              <a:rPr lang="en-US" err="1">
                <a:cs typeface="Calibri"/>
              </a:rPr>
              <a:t>optimialisering</a:t>
            </a:r>
            <a:r>
              <a:rPr lang="en-US">
                <a:cs typeface="Calibri"/>
              </a:rPr>
              <a:t> av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cs typeface="Calibri"/>
              </a:rPr>
              <a:t>Minnebruk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struktur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eller</a:t>
            </a:r>
            <a:r>
              <a:rPr lang="en-US">
                <a:cs typeface="Calibri"/>
              </a:rPr>
              <a:t> I programmer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er </a:t>
            </a:r>
            <a:r>
              <a:rPr lang="en-US" err="1">
                <a:cs typeface="Calibri"/>
              </a:rPr>
              <a:t>mye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større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enn</a:t>
            </a:r>
            <a:r>
              <a:rPr lang="en-US">
                <a:cs typeface="Calibri"/>
              </a:rPr>
              <a:t> de vi lager I inf101, men de </a:t>
            </a:r>
            <a:r>
              <a:rPr lang="en-US" err="1">
                <a:cs typeface="Calibri"/>
              </a:rPr>
              <a:t>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være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verdt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sjekke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uansett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Vi </a:t>
            </a:r>
            <a:r>
              <a:rPr lang="en-US" err="1">
                <a:ea typeface="Calibri"/>
                <a:cs typeface="Calibri"/>
              </a:rPr>
              <a:t>kan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gå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gjennom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konkrete</a:t>
            </a:r>
            <a:r>
              <a:rPr lang="en-US">
                <a:ea typeface="Calibri"/>
                <a:cs typeface="Calibri"/>
              </a:rPr>
              <a:t> eksempler...</a:t>
            </a:r>
            <a:endParaRPr lang="en-US">
              <a:cs typeface="Calibri"/>
            </a:endParaRPr>
          </a:p>
          <a:p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46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45113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vi Factory, et </a:t>
            </a:r>
            <a:r>
              <a:rPr lang="en-US" err="1">
                <a:cs typeface="Calibri"/>
              </a:rPr>
              <a:t>essensiel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bygge-mønster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Ofte</a:t>
            </a:r>
            <a:r>
              <a:rPr lang="en-US">
                <a:cs typeface="Calibri"/>
              </a:rPr>
              <a:t> 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Idéen</a:t>
            </a:r>
            <a:r>
              <a:rPr lang="en-US">
                <a:cs typeface="Calibri"/>
              </a:rPr>
              <a:t>: Skille </a:t>
            </a:r>
            <a:r>
              <a:rPr lang="en-US" err="1">
                <a:cs typeface="Calibri"/>
              </a:rPr>
              <a:t>opprettelsen</a:t>
            </a:r>
            <a:r>
              <a:rPr lang="en-US">
                <a:cs typeface="Calibri"/>
              </a:rPr>
              <a:t> av </a:t>
            </a:r>
            <a:r>
              <a:rPr lang="en-US" err="1">
                <a:cs typeface="Calibri"/>
              </a:rPr>
              <a:t>objekter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selve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klassen</a:t>
            </a:r>
            <a:r>
              <a:rPr lang="en-US">
                <a:cs typeface="Calibri"/>
              </a:rPr>
              <a:t>, 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måte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oppnå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innkapsling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modulær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kontroll</a:t>
            </a:r>
            <a:r>
              <a:rPr lang="en-US">
                <a:cs typeface="Calibri"/>
              </a:rPr>
              <a:t> over </a:t>
            </a:r>
            <a:r>
              <a:rPr lang="en-US" err="1">
                <a:cs typeface="Calibri"/>
              </a:rPr>
              <a:t>opprettelse</a:t>
            </a:r>
            <a:r>
              <a:rPr lang="en-US">
                <a:cs typeface="Calibri"/>
              </a:rPr>
              <a:t> av </a:t>
            </a:r>
            <a:r>
              <a:rPr lang="en-US" err="1">
                <a:cs typeface="Calibri"/>
              </a:rPr>
              <a:t>objekter</a:t>
            </a:r>
            <a:r>
              <a:rPr lang="en-US">
                <a:cs typeface="Calibri"/>
              </a:rPr>
              <a:t>, I </a:t>
            </a:r>
            <a:r>
              <a:rPr lang="en-US" err="1">
                <a:cs typeface="Calibri"/>
              </a:rPr>
              <a:t>stedet</a:t>
            </a:r>
            <a:r>
              <a:rPr lang="en-US">
                <a:cs typeface="Calibri"/>
              </a:rPr>
              <a:t> for at vi, for </a:t>
            </a:r>
            <a:r>
              <a:rPr lang="en-US" err="1">
                <a:cs typeface="Calibri"/>
              </a:rPr>
              <a:t>eksmepl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kaller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forskjellige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konstruktører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rundt</a:t>
            </a:r>
            <a:r>
              <a:rPr lang="en-US">
                <a:cs typeface="Calibri"/>
              </a:rPr>
              <a:t> om </a:t>
            </a:r>
            <a:r>
              <a:rPr lang="en-US" err="1">
                <a:cs typeface="Calibri"/>
              </a:rPr>
              <a:t>kring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andre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klasser</a:t>
            </a:r>
            <a:r>
              <a:rPr lang="en-US">
                <a:cs typeface="Calibri"/>
              </a:rPr>
              <a:t>.</a:t>
            </a:r>
            <a:endParaRPr lang="en-US"/>
          </a:p>
          <a:p>
            <a:r>
              <a:rPr lang="en-US">
                <a:cs typeface="Calibri"/>
              </a:rPr>
              <a:t>Det er </a:t>
            </a:r>
            <a:r>
              <a:rPr lang="en-US" err="1">
                <a:cs typeface="Calibri"/>
              </a:rPr>
              <a:t>dessuten</a:t>
            </a:r>
            <a:r>
              <a:rPr lang="en-US">
                <a:cs typeface="Calibri"/>
              </a:rPr>
              <a:t> god </a:t>
            </a:r>
            <a:r>
              <a:rPr lang="en-US" err="1">
                <a:cs typeface="Calibri"/>
              </a:rPr>
              <a:t>modularitet</a:t>
            </a:r>
            <a:r>
              <a:rPr lang="en-US">
                <a:cs typeface="Calibri"/>
              </a:rPr>
              <a:t> å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Skille </a:t>
            </a:r>
            <a:r>
              <a:rPr lang="en-US" err="1">
                <a:cs typeface="Calibri"/>
              </a:rPr>
              <a:t>disse</a:t>
            </a:r>
            <a:r>
              <a:rPr lang="en-US">
                <a:cs typeface="Calibri"/>
              </a:rPr>
              <a:t> to </a:t>
            </a:r>
            <a:r>
              <a:rPr lang="en-US" err="1">
                <a:cs typeface="Calibri"/>
              </a:rPr>
              <a:t>prossessene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hverandre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Fabrikker</a:t>
            </a:r>
            <a:r>
              <a:rPr lang="en-US">
                <a:cs typeface="Calibri"/>
              </a:rPr>
              <a:t> er </a:t>
            </a:r>
            <a:r>
              <a:rPr lang="en-US" err="1">
                <a:cs typeface="Calibri"/>
              </a:rPr>
              <a:t>ofte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abstrakte</a:t>
            </a:r>
            <a:r>
              <a:rPr lang="en-US">
                <a:cs typeface="Calibri"/>
              </a:rPr>
              <a:t>, men de </a:t>
            </a:r>
            <a:r>
              <a:rPr lang="en-US" err="1">
                <a:cs typeface="Calibri"/>
              </a:rPr>
              <a:t>trenger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absolutt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være</a:t>
            </a:r>
            <a:r>
              <a:rPr lang="en-US">
                <a:cs typeface="Calibri"/>
              </a:rPr>
              <a:t> det.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cs typeface="Calibri"/>
              </a:rPr>
              <a:t>Ulike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konkrete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fabrikker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grensesnitt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Kan </a:t>
            </a:r>
            <a:r>
              <a:rPr lang="en-US" err="1">
                <a:cs typeface="Calibri"/>
              </a:rPr>
              <a:t>ofte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brukes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sammen</a:t>
            </a:r>
            <a:r>
              <a:rPr lang="en-US">
                <a:cs typeface="Calibri"/>
              </a:rPr>
              <a:t> med </a:t>
            </a:r>
            <a:r>
              <a:rPr lang="en-US" err="1">
                <a:cs typeface="Calibri"/>
              </a:rPr>
              <a:t>dynamisk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polymorfisme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For å </a:t>
            </a:r>
            <a:r>
              <a:rPr lang="en-US" err="1">
                <a:cs typeface="Calibri"/>
              </a:rPr>
              <a:t>oppnå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modulær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anvendig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flyt</a:t>
            </a:r>
            <a:r>
              <a:rPr lang="en-US">
                <a:cs typeface="Calibri"/>
              </a:rPr>
              <a:t> av </a:t>
            </a:r>
            <a:r>
              <a:rPr lang="en-US" err="1">
                <a:cs typeface="Calibri"/>
              </a:rPr>
              <a:t>objektopprettelse</a:t>
            </a:r>
            <a:r>
              <a:rPr lang="en-US">
                <a:cs typeface="Calibri"/>
              </a:rPr>
              <a:t> 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47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20622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Noen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brukt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digitalt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frimerke</a:t>
            </a:r>
            <a:r>
              <a:rPr lang="en-US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Her ser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to </a:t>
            </a:r>
            <a:r>
              <a:rPr lang="en-US" err="1">
                <a:cs typeface="Calibri"/>
              </a:rPr>
              <a:t>ekvivlante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måter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addressere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. Du </a:t>
            </a:r>
            <a:r>
              <a:rPr lang="en-US" err="1">
                <a:cs typeface="Calibri"/>
              </a:rPr>
              <a:t>kunne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altså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fjernet</a:t>
            </a:r>
            <a:r>
              <a:rPr lang="en-US">
                <a:cs typeface="Calibri"/>
              </a:rPr>
              <a:t> alt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står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venstre</a:t>
            </a:r>
            <a:r>
              <a:rPr lang="en-US">
                <a:cs typeface="Calibri"/>
              </a:rPr>
              <a:t> side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pakken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hadde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kommet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fram</a:t>
            </a:r>
            <a:r>
              <a:rPr lang="en-US">
                <a:cs typeface="Calibri"/>
              </a:rPr>
              <a:t> like vel.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Det </a:t>
            </a:r>
            <a:r>
              <a:rPr lang="en-US" err="1">
                <a:ea typeface="Calibri" panose="020F0502020204030204"/>
                <a:cs typeface="Calibri"/>
              </a:rPr>
              <a:t>som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står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på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venstre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siden</a:t>
            </a:r>
            <a:r>
              <a:rPr lang="en-US">
                <a:ea typeface="Calibri" panose="020F0502020204030204"/>
                <a:cs typeface="Calibri"/>
              </a:rPr>
              <a:t> er </a:t>
            </a:r>
            <a:r>
              <a:rPr lang="en-US" err="1">
                <a:ea typeface="Calibri" panose="020F0502020204030204"/>
                <a:cs typeface="Calibri"/>
              </a:rPr>
              <a:t>kanskje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mer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menneske-vennlig</a:t>
            </a:r>
            <a:r>
              <a:rPr lang="en-US">
                <a:ea typeface="Calibri" panose="020F0502020204030204"/>
                <a:cs typeface="Calibri"/>
              </a:rPr>
              <a:t>, men...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Posten </a:t>
            </a:r>
            <a:r>
              <a:rPr lang="en-US" err="1">
                <a:cs typeface="Calibri"/>
              </a:rPr>
              <a:t>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scanne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tilsynelatende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tilfeldige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strengen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høyre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basert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den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Sende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mottaker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hvor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helst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landet</a:t>
            </a:r>
            <a:r>
              <a:rPr lang="en-US">
                <a:cs typeface="Calibri"/>
              </a:rPr>
              <a:t>!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Posten </a:t>
            </a:r>
            <a:r>
              <a:rPr lang="en-US" err="1">
                <a:cs typeface="Calibri"/>
              </a:rPr>
              <a:t>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motta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denne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kommandoen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eller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instruksen</a:t>
            </a:r>
            <a:r>
              <a:rPr lang="en-US">
                <a:cs typeface="Calibri"/>
              </a:rPr>
              <a:t>" å </a:t>
            </a:r>
            <a:r>
              <a:rPr lang="en-US" err="1">
                <a:cs typeface="Calibri"/>
              </a:rPr>
              <a:t>utføre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handling </a:t>
            </a:r>
            <a:r>
              <a:rPr lang="en-US" err="1">
                <a:cs typeface="Calibri"/>
              </a:rPr>
              <a:t>basert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den. </a:t>
            </a:r>
            <a:r>
              <a:rPr lang="en-US" err="1">
                <a:cs typeface="Calibri"/>
              </a:rPr>
              <a:t>Bemerk</a:t>
            </a:r>
            <a:r>
              <a:rPr lang="en-US">
                <a:cs typeface="Calibri"/>
              </a:rPr>
              <a:t> at </a:t>
            </a:r>
            <a:r>
              <a:rPr lang="en-US" err="1">
                <a:cs typeface="Calibri"/>
              </a:rPr>
              <a:t>hvis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hadde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sendt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streng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annet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sted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hadde</a:t>
            </a:r>
            <a:r>
              <a:rPr lang="en-US">
                <a:cs typeface="Calibri"/>
              </a:rPr>
              <a:t> den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fungert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akkurat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slik</a:t>
            </a:r>
            <a:r>
              <a:rPr lang="en-US">
                <a:cs typeface="Calibri"/>
              </a:rPr>
              <a:t> den </a:t>
            </a:r>
            <a:r>
              <a:rPr lang="en-US" err="1">
                <a:cs typeface="Calibri"/>
              </a:rPr>
              <a:t>gjør</a:t>
            </a:r>
            <a:r>
              <a:rPr lang="en-US">
                <a:cs typeface="Calibri"/>
              </a:rPr>
              <a:t> hos Posten. Det er </a:t>
            </a:r>
            <a:r>
              <a:rPr lang="en-US" err="1">
                <a:cs typeface="Calibri"/>
              </a:rPr>
              <a:t>kun</a:t>
            </a:r>
            <a:r>
              <a:rPr lang="en-US">
                <a:cs typeface="Calibri"/>
              </a:rPr>
              <a:t> Posten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tolker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akkurat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strenger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bestemte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måten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Dette </a:t>
            </a:r>
            <a:r>
              <a:rPr lang="en-US" err="1">
                <a:cs typeface="Calibri"/>
              </a:rPr>
              <a:t>beskriver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omtrentlig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hvordan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designmønsteret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EventBus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fungerer</a:t>
            </a:r>
            <a:r>
              <a:rPr lang="en-US">
                <a:cs typeface="Calibri"/>
              </a:rPr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48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32157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Ideen </a:t>
            </a:r>
            <a:r>
              <a:rPr lang="en-US" err="1"/>
              <a:t>bak</a:t>
            </a:r>
            <a:r>
              <a:rPr lang="en-US"/>
              <a:t> </a:t>
            </a:r>
            <a:r>
              <a:rPr lang="en-US" err="1"/>
              <a:t>EventBus</a:t>
            </a:r>
            <a:r>
              <a:rPr lang="en-US"/>
              <a:t> er å </a:t>
            </a:r>
            <a:r>
              <a:rPr lang="en-US" err="1"/>
              <a:t>tilby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sentralisert</a:t>
            </a:r>
            <a:r>
              <a:rPr lang="en-US"/>
              <a:t> </a:t>
            </a:r>
            <a:r>
              <a:rPr lang="en-US" err="1"/>
              <a:t>kommunikasjonskanal</a:t>
            </a:r>
            <a:r>
              <a:rPr lang="en-US"/>
              <a:t> </a:t>
            </a:r>
            <a:r>
              <a:rPr lang="en-US" err="1"/>
              <a:t>mellom</a:t>
            </a:r>
            <a:r>
              <a:rPr lang="en-US"/>
              <a:t> </a:t>
            </a:r>
            <a:r>
              <a:rPr lang="en-US" err="1"/>
              <a:t>komponenter</a:t>
            </a:r>
            <a:r>
              <a:rPr lang="en-US"/>
              <a:t>, </a:t>
            </a:r>
            <a:r>
              <a:rPr lang="en-US" err="1"/>
              <a:t>hvor</a:t>
            </a:r>
            <a:r>
              <a:rPr lang="en-US"/>
              <a:t> </a:t>
            </a:r>
            <a:r>
              <a:rPr lang="en-US" err="1"/>
              <a:t>komponentene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publisere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abonnere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hendelser</a:t>
            </a:r>
            <a:r>
              <a:rPr lang="en-US"/>
              <a:t>.</a:t>
            </a:r>
          </a:p>
          <a:p>
            <a:r>
              <a:rPr lang="en-US"/>
              <a:t>I </a:t>
            </a:r>
            <a:r>
              <a:rPr lang="en-US" err="1"/>
              <a:t>EventBus-mønsteret</a:t>
            </a:r>
            <a:r>
              <a:rPr lang="en-US"/>
              <a:t> </a:t>
            </a:r>
            <a:r>
              <a:rPr lang="en-US" err="1"/>
              <a:t>produserer</a:t>
            </a:r>
            <a:r>
              <a:rPr lang="en-US"/>
              <a:t> </a:t>
            </a:r>
            <a:r>
              <a:rPr lang="en-US" err="1"/>
              <a:t>utgivere</a:t>
            </a:r>
            <a:r>
              <a:rPr lang="en-US"/>
              <a:t> </a:t>
            </a:r>
            <a:r>
              <a:rPr lang="en-US" err="1"/>
              <a:t>meldinger</a:t>
            </a:r>
            <a:r>
              <a:rPr lang="en-US"/>
              <a:t>/</a:t>
            </a:r>
            <a:r>
              <a:rPr lang="en-US" err="1"/>
              <a:t>hendelser</a:t>
            </a:r>
            <a:r>
              <a:rPr lang="en-US"/>
              <a:t> </a:t>
            </a:r>
            <a:r>
              <a:rPr lang="en-US" err="1"/>
              <a:t>uten</a:t>
            </a:r>
            <a:r>
              <a:rPr lang="en-US"/>
              <a:t> å </a:t>
            </a:r>
            <a:r>
              <a:rPr lang="en-US" err="1"/>
              <a:t>vite</a:t>
            </a:r>
            <a:r>
              <a:rPr lang="en-US"/>
              <a:t> </a:t>
            </a:r>
            <a:r>
              <a:rPr lang="en-US" err="1"/>
              <a:t>hvem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hvor</a:t>
            </a:r>
            <a:r>
              <a:rPr lang="en-US"/>
              <a:t> mange </a:t>
            </a:r>
            <a:r>
              <a:rPr lang="en-US" err="1"/>
              <a:t>abonnenter</a:t>
            </a:r>
            <a:r>
              <a:rPr lang="en-US"/>
              <a:t> det er. </a:t>
            </a:r>
            <a:r>
              <a:rPr lang="en-US" err="1"/>
              <a:t>Abonnentene</a:t>
            </a:r>
            <a:r>
              <a:rPr lang="en-US"/>
              <a:t>, </a:t>
            </a:r>
            <a:r>
              <a:rPr lang="en-US" err="1"/>
              <a:t>på</a:t>
            </a:r>
            <a:r>
              <a:rPr lang="en-US"/>
              <a:t> sin side, </a:t>
            </a:r>
            <a:r>
              <a:rPr lang="en-US" err="1"/>
              <a:t>uttrykker</a:t>
            </a:r>
            <a:r>
              <a:rPr lang="en-US"/>
              <a:t> interesse for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flere</a:t>
            </a:r>
            <a:r>
              <a:rPr lang="en-US"/>
              <a:t> typer </a:t>
            </a:r>
            <a:r>
              <a:rPr lang="en-US" err="1"/>
              <a:t>hendelser</a:t>
            </a:r>
            <a:r>
              <a:rPr lang="en-US"/>
              <a:t> </a:t>
            </a:r>
            <a:r>
              <a:rPr lang="en-US" err="1"/>
              <a:t>uten</a:t>
            </a:r>
            <a:r>
              <a:rPr lang="en-US"/>
              <a:t> å </a:t>
            </a:r>
            <a:r>
              <a:rPr lang="en-US" err="1"/>
              <a:t>vite</a:t>
            </a:r>
            <a:r>
              <a:rPr lang="en-US"/>
              <a:t> </a:t>
            </a:r>
            <a:r>
              <a:rPr lang="en-US" err="1"/>
              <a:t>hvem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hvor</a:t>
            </a:r>
            <a:r>
              <a:rPr lang="en-US"/>
              <a:t> mange </a:t>
            </a:r>
            <a:r>
              <a:rPr lang="en-US" err="1"/>
              <a:t>utgivere</a:t>
            </a:r>
            <a:r>
              <a:rPr lang="en-US"/>
              <a:t> det er.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EventBus</a:t>
            </a:r>
            <a:r>
              <a:rPr lang="en-US"/>
              <a:t> er </a:t>
            </a:r>
            <a:r>
              <a:rPr lang="en-US" err="1"/>
              <a:t>spesielt</a:t>
            </a:r>
            <a:r>
              <a:rPr lang="en-US"/>
              <a:t> </a:t>
            </a:r>
            <a:r>
              <a:rPr lang="en-US" err="1"/>
              <a:t>nyttig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store </a:t>
            </a:r>
            <a:r>
              <a:rPr lang="en-US" err="1"/>
              <a:t>applikasjoner</a:t>
            </a:r>
            <a:r>
              <a:rPr lang="en-US"/>
              <a:t> </a:t>
            </a:r>
            <a:r>
              <a:rPr lang="en-US" err="1"/>
              <a:t>hvor</a:t>
            </a:r>
            <a:r>
              <a:rPr lang="en-US"/>
              <a:t> </a:t>
            </a:r>
            <a:r>
              <a:rPr lang="en-US" err="1"/>
              <a:t>komponentene</a:t>
            </a:r>
            <a:r>
              <a:rPr lang="en-US"/>
              <a:t> </a:t>
            </a:r>
            <a:r>
              <a:rPr lang="en-US" err="1"/>
              <a:t>må</a:t>
            </a:r>
            <a:r>
              <a:rPr lang="en-US"/>
              <a:t> </a:t>
            </a:r>
            <a:r>
              <a:rPr lang="en-US" err="1"/>
              <a:t>kommunisere</a:t>
            </a:r>
            <a:r>
              <a:rPr lang="en-US"/>
              <a:t> med </a:t>
            </a:r>
            <a:r>
              <a:rPr lang="en-US" err="1"/>
              <a:t>hverandre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såkalt</a:t>
            </a:r>
            <a:r>
              <a:rPr lang="en-US"/>
              <a:t> </a:t>
            </a:r>
            <a:r>
              <a:rPr lang="en-US" err="1"/>
              <a:t>løs</a:t>
            </a:r>
            <a:r>
              <a:rPr lang="en-US"/>
              <a:t> </a:t>
            </a:r>
            <a:r>
              <a:rPr lang="en-US" err="1"/>
              <a:t>koblet</a:t>
            </a:r>
            <a:r>
              <a:rPr lang="en-US"/>
              <a:t> </a:t>
            </a:r>
            <a:r>
              <a:rPr lang="en-US" err="1"/>
              <a:t>måte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Her </a:t>
            </a:r>
            <a:r>
              <a:rPr lang="en-US" err="1">
                <a:ea typeface="Calibri"/>
                <a:cs typeface="Calibri"/>
              </a:rPr>
              <a:t>har</a:t>
            </a:r>
            <a:r>
              <a:rPr lang="en-US">
                <a:ea typeface="Calibri"/>
                <a:cs typeface="Calibri"/>
              </a:rPr>
              <a:t> vi </a:t>
            </a:r>
            <a:r>
              <a:rPr lang="en-US" err="1">
                <a:ea typeface="Calibri"/>
                <a:cs typeface="Calibri"/>
              </a:rPr>
              <a:t>EventBus-klassen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som</a:t>
            </a:r>
            <a:r>
              <a:rPr lang="en-US">
                <a:ea typeface="Calibri"/>
                <a:cs typeface="Calibri"/>
              </a:rPr>
              <a:t> holder </a:t>
            </a:r>
            <a:r>
              <a:rPr lang="en-US" err="1">
                <a:ea typeface="Calibri"/>
                <a:cs typeface="Calibri"/>
              </a:rPr>
              <a:t>på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liste</a:t>
            </a:r>
            <a:r>
              <a:rPr lang="en-US">
                <a:ea typeface="Calibri"/>
                <a:cs typeface="Calibri"/>
              </a:rPr>
              <a:t> av handlers, </a:t>
            </a:r>
            <a:r>
              <a:rPr lang="en-US" err="1">
                <a:ea typeface="Calibri"/>
                <a:cs typeface="Calibri"/>
              </a:rPr>
              <a:t>hvor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handler bare er </a:t>
            </a:r>
            <a:r>
              <a:rPr lang="en-US" err="1">
                <a:ea typeface="Calibri"/>
                <a:cs typeface="Calibri"/>
              </a:rPr>
              <a:t>noe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som</a:t>
            </a:r>
            <a:r>
              <a:rPr lang="en-US">
                <a:ea typeface="Calibri"/>
                <a:cs typeface="Calibri"/>
              </a:rPr>
              <a:t> tar I mot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Event </a:t>
            </a:r>
            <a:r>
              <a:rPr lang="en-US" err="1">
                <a:ea typeface="Calibri"/>
                <a:cs typeface="Calibri"/>
              </a:rPr>
              <a:t>og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gjør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noe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49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67742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Jeg </a:t>
            </a:r>
            <a:r>
              <a:rPr lang="en-US" err="1">
                <a:ea typeface="Calibri"/>
                <a:cs typeface="Calibri"/>
              </a:rPr>
              <a:t>har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definert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Event </a:t>
            </a:r>
            <a:r>
              <a:rPr lang="en-US" err="1">
                <a:ea typeface="Calibri"/>
                <a:cs typeface="Calibri"/>
              </a:rPr>
              <a:t>som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record av to </a:t>
            </a:r>
            <a:r>
              <a:rPr lang="en-US" err="1">
                <a:ea typeface="Calibri"/>
                <a:cs typeface="Calibri"/>
              </a:rPr>
              <a:t>heltall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som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ikke</a:t>
            </a:r>
            <a:r>
              <a:rPr lang="en-US">
                <a:ea typeface="Calibri"/>
                <a:cs typeface="Calibri"/>
              </a:rPr>
              <a:t> er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særlig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modulær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løsning</a:t>
            </a:r>
            <a:r>
              <a:rPr lang="en-US">
                <a:ea typeface="Calibri"/>
                <a:cs typeface="Calibri"/>
              </a:rPr>
              <a:t>, men...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Så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når</a:t>
            </a:r>
            <a:r>
              <a:rPr lang="en-US">
                <a:ea typeface="Calibri"/>
                <a:cs typeface="Calibri"/>
              </a:rPr>
              <a:t> man sender, </a:t>
            </a:r>
            <a:r>
              <a:rPr lang="en-US" err="1">
                <a:ea typeface="Calibri"/>
                <a:cs typeface="Calibri"/>
              </a:rPr>
              <a:t>så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vil</a:t>
            </a:r>
            <a:r>
              <a:rPr lang="en-US">
                <a:ea typeface="Calibri"/>
                <a:cs typeface="Calibri"/>
              </a:rPr>
              <a:t> alle </a:t>
            </a:r>
            <a:r>
              <a:rPr lang="en-US" err="1">
                <a:ea typeface="Calibri"/>
                <a:cs typeface="Calibri"/>
              </a:rPr>
              <a:t>eventHandler'ene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som</a:t>
            </a:r>
            <a:r>
              <a:rPr lang="en-US">
                <a:ea typeface="Calibri"/>
                <a:cs typeface="Calibri"/>
              </a:rPr>
              <a:t> er </a:t>
            </a:r>
            <a:r>
              <a:rPr lang="en-US" err="1">
                <a:ea typeface="Calibri"/>
                <a:cs typeface="Calibri"/>
              </a:rPr>
              <a:t>registrert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EventBus'en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gjøre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noe</a:t>
            </a:r>
            <a:r>
              <a:rPr lang="en-US">
                <a:ea typeface="Calibri"/>
                <a:cs typeface="Calibri"/>
              </a:rPr>
              <a:t> med </a:t>
            </a:r>
            <a:r>
              <a:rPr lang="en-US" err="1">
                <a:ea typeface="Calibri"/>
                <a:cs typeface="Calibri"/>
              </a:rPr>
              <a:t>informasjonen</a:t>
            </a:r>
            <a:r>
              <a:rPr lang="en-US">
                <a:ea typeface="Calibri"/>
                <a:cs typeface="Calibri"/>
              </a:rPr>
              <a:t> vi sender.</a:t>
            </a:r>
          </a:p>
          <a:p>
            <a:r>
              <a:rPr lang="en-US" err="1">
                <a:ea typeface="Calibri"/>
                <a:cs typeface="Calibri"/>
              </a:rPr>
              <a:t>Så</a:t>
            </a:r>
            <a:r>
              <a:rPr lang="en-US">
                <a:ea typeface="Calibri"/>
                <a:cs typeface="Calibri"/>
              </a:rPr>
              <a:t> de to </a:t>
            </a:r>
            <a:r>
              <a:rPr lang="en-US" err="1">
                <a:ea typeface="Calibri"/>
                <a:cs typeface="Calibri"/>
              </a:rPr>
              <a:t>heltallene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vil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nå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til</a:t>
            </a:r>
            <a:r>
              <a:rPr lang="en-US">
                <a:ea typeface="Calibri"/>
                <a:cs typeface="Calibri"/>
              </a:rPr>
              <a:t> alle </a:t>
            </a:r>
            <a:r>
              <a:rPr lang="en-US" err="1">
                <a:ea typeface="Calibri"/>
                <a:cs typeface="Calibri"/>
              </a:rPr>
              <a:t>eventHandlers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og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hva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gjør</a:t>
            </a:r>
            <a:r>
              <a:rPr lang="en-US">
                <a:ea typeface="Calibri"/>
                <a:cs typeface="Calibri"/>
              </a:rPr>
              <a:t> med </a:t>
            </a:r>
            <a:r>
              <a:rPr lang="en-US" err="1">
                <a:ea typeface="Calibri"/>
                <a:cs typeface="Calibri"/>
              </a:rPr>
              <a:t>disse</a:t>
            </a:r>
            <a:r>
              <a:rPr lang="en-US">
                <a:ea typeface="Calibri"/>
                <a:cs typeface="Calibri"/>
              </a:rPr>
              <a:t> to </a:t>
            </a:r>
            <a:r>
              <a:rPr lang="en-US" err="1">
                <a:ea typeface="Calibri"/>
                <a:cs typeface="Calibri"/>
              </a:rPr>
              <a:t>tallene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variere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50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61932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Siden vi </a:t>
            </a:r>
            <a:r>
              <a:rPr lang="en-US" err="1">
                <a:ea typeface="Calibri"/>
                <a:cs typeface="Calibri"/>
              </a:rPr>
              <a:t>har</a:t>
            </a:r>
            <a:r>
              <a:rPr lang="en-US">
                <a:ea typeface="Calibri"/>
                <a:cs typeface="Calibri"/>
              </a:rPr>
              <a:t> par av </a:t>
            </a:r>
            <a:r>
              <a:rPr lang="en-US" err="1">
                <a:ea typeface="Calibri"/>
                <a:cs typeface="Calibri"/>
              </a:rPr>
              <a:t>heltall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gir</a:t>
            </a:r>
            <a:r>
              <a:rPr lang="en-US">
                <a:ea typeface="Calibri"/>
                <a:cs typeface="Calibri"/>
              </a:rPr>
              <a:t> det jo </a:t>
            </a:r>
            <a:r>
              <a:rPr lang="en-US" err="1">
                <a:ea typeface="Calibri"/>
                <a:cs typeface="Calibri"/>
              </a:rPr>
              <a:t>kanskje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mening</a:t>
            </a:r>
            <a:r>
              <a:rPr lang="en-US">
                <a:ea typeface="Calibri"/>
                <a:cs typeface="Calibri"/>
              </a:rPr>
              <a:t> å ha handle-</a:t>
            </a:r>
            <a:r>
              <a:rPr lang="en-US" err="1">
                <a:ea typeface="Calibri"/>
                <a:cs typeface="Calibri"/>
              </a:rPr>
              <a:t>metoden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basert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på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enkle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mattematiske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operasjoner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r>
              <a:rPr lang="en-US" err="1">
                <a:ea typeface="Calibri"/>
                <a:cs typeface="Calibri"/>
              </a:rPr>
              <a:t>Notér</a:t>
            </a:r>
            <a:r>
              <a:rPr lang="en-US">
                <a:ea typeface="Calibri"/>
                <a:cs typeface="Calibri"/>
              </a:rPr>
              <a:t> at </a:t>
            </a:r>
            <a:r>
              <a:rPr lang="en-US" err="1">
                <a:ea typeface="Calibri"/>
                <a:cs typeface="Calibri"/>
              </a:rPr>
              <a:t>jeg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prikker</a:t>
            </a:r>
            <a:r>
              <a:rPr lang="en-US">
                <a:ea typeface="Calibri"/>
                <a:cs typeface="Calibri"/>
              </a:rPr>
              <a:t> I de to </a:t>
            </a:r>
            <a:r>
              <a:rPr lang="en-US" err="1">
                <a:ea typeface="Calibri"/>
                <a:cs typeface="Calibri"/>
              </a:rPr>
              <a:t>nederste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klassene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kun</a:t>
            </a:r>
            <a:r>
              <a:rPr lang="en-US">
                <a:ea typeface="Calibri"/>
                <a:cs typeface="Calibri"/>
              </a:rPr>
              <a:t> for å </a:t>
            </a:r>
            <a:r>
              <a:rPr lang="en-US" err="1">
                <a:ea typeface="Calibri"/>
                <a:cs typeface="Calibri"/>
              </a:rPr>
              <a:t>skrive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mindre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tekst</a:t>
            </a:r>
            <a:r>
              <a:rPr lang="en-US">
                <a:ea typeface="Calibri"/>
                <a:cs typeface="Calibri"/>
              </a:rPr>
              <a:t>. De </a:t>
            </a:r>
            <a:r>
              <a:rPr lang="en-US" err="1">
                <a:ea typeface="Calibri"/>
                <a:cs typeface="Calibri"/>
              </a:rPr>
              <a:t>har</a:t>
            </a:r>
            <a:r>
              <a:rPr lang="en-US">
                <a:ea typeface="Calibri"/>
                <a:cs typeface="Calibri"/>
              </a:rPr>
              <a:t> alle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konstruktør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som</a:t>
            </a:r>
            <a:r>
              <a:rPr lang="en-US">
                <a:ea typeface="Calibri"/>
                <a:cs typeface="Calibri"/>
              </a:rPr>
              <a:t> er </a:t>
            </a:r>
            <a:r>
              <a:rPr lang="en-US" err="1">
                <a:ea typeface="Calibri"/>
                <a:cs typeface="Calibri"/>
              </a:rPr>
              <a:t>lik</a:t>
            </a:r>
          </a:p>
          <a:p>
            <a:r>
              <a:rPr lang="en-US">
                <a:ea typeface="Calibri"/>
                <a:cs typeface="Calibri"/>
              </a:rPr>
              <a:t>Den I Adds.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5260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832572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Her er da output. De </a:t>
            </a:r>
            <a:r>
              <a:rPr lang="en-US" err="1">
                <a:ea typeface="Calibri"/>
                <a:cs typeface="Calibri"/>
              </a:rPr>
              <a:t>samme</a:t>
            </a:r>
            <a:r>
              <a:rPr lang="en-US">
                <a:ea typeface="Calibri"/>
                <a:cs typeface="Calibri"/>
              </a:rPr>
              <a:t> to </a:t>
            </a:r>
            <a:r>
              <a:rPr lang="en-US" err="1">
                <a:ea typeface="Calibri"/>
                <a:cs typeface="Calibri"/>
              </a:rPr>
              <a:t>tallene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sendes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én</a:t>
            </a:r>
            <a:r>
              <a:rPr lang="en-US">
                <a:ea typeface="Calibri"/>
                <a:cs typeface="Calibri"/>
              </a:rPr>
              <a:t> gang av </a:t>
            </a:r>
            <a:r>
              <a:rPr lang="en-US" err="1">
                <a:ea typeface="Calibri"/>
                <a:cs typeface="Calibri"/>
              </a:rPr>
              <a:t>én</a:t>
            </a:r>
            <a:r>
              <a:rPr lang="en-US">
                <a:ea typeface="Calibri"/>
                <a:cs typeface="Calibri"/>
              </a:rPr>
              <a:t> sender, med </a:t>
            </a:r>
            <a:r>
              <a:rPr lang="en-US" err="1">
                <a:ea typeface="Calibri"/>
                <a:cs typeface="Calibri"/>
              </a:rPr>
              <a:t>ett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metodekall</a:t>
            </a:r>
            <a:r>
              <a:rPr lang="en-US">
                <a:ea typeface="Calibri"/>
                <a:cs typeface="Calibri"/>
              </a:rPr>
              <a:t>, med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hel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rekke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ulike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resultater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r>
              <a:rPr lang="en-US">
                <a:ea typeface="Calibri"/>
                <a:cs typeface="Calibri"/>
              </a:rPr>
              <a:t>Dette er </a:t>
            </a:r>
            <a:r>
              <a:rPr lang="en-US" err="1">
                <a:ea typeface="Calibri"/>
                <a:cs typeface="Calibri"/>
              </a:rPr>
              <a:t>selvfølgelig</a:t>
            </a:r>
            <a:r>
              <a:rPr lang="en-US">
                <a:ea typeface="Calibri"/>
                <a:cs typeface="Calibri"/>
              </a:rPr>
              <a:t> et </a:t>
            </a:r>
            <a:r>
              <a:rPr lang="en-US" err="1">
                <a:ea typeface="Calibri"/>
                <a:cs typeface="Calibri"/>
              </a:rPr>
              <a:t>teit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eksempel</a:t>
            </a:r>
            <a:r>
              <a:rPr lang="en-US">
                <a:ea typeface="Calibri"/>
                <a:cs typeface="Calibri"/>
              </a:rPr>
              <a:t>. Men </a:t>
            </a:r>
            <a:r>
              <a:rPr lang="en-US" err="1">
                <a:ea typeface="Calibri"/>
                <a:cs typeface="Calibri"/>
              </a:rPr>
              <a:t>litt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som</a:t>
            </a:r>
            <a:r>
              <a:rPr lang="en-US">
                <a:ea typeface="Calibri"/>
                <a:cs typeface="Calibri"/>
              </a:rPr>
              <a:t> med det </a:t>
            </a:r>
            <a:r>
              <a:rPr lang="en-US" err="1">
                <a:ea typeface="Calibri"/>
                <a:cs typeface="Calibri"/>
              </a:rPr>
              <a:t>digitale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frimerket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så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kan</a:t>
            </a:r>
            <a:r>
              <a:rPr lang="en-US">
                <a:ea typeface="Calibri"/>
                <a:cs typeface="Calibri"/>
              </a:rPr>
              <a:t> man </a:t>
            </a:r>
            <a:r>
              <a:rPr lang="en-US" err="1">
                <a:ea typeface="Calibri"/>
                <a:cs typeface="Calibri"/>
              </a:rPr>
              <a:t>sette</a:t>
            </a:r>
            <a:r>
              <a:rPr lang="en-US">
                <a:ea typeface="Calibri"/>
                <a:cs typeface="Calibri"/>
              </a:rPr>
              <a:t> av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lang </a:t>
            </a:r>
            <a:r>
              <a:rPr lang="en-US" err="1">
                <a:ea typeface="Calibri"/>
                <a:cs typeface="Calibri"/>
              </a:rPr>
              <a:t>kjede</a:t>
            </a:r>
            <a:r>
              <a:rPr lang="en-US">
                <a:ea typeface="Calibri"/>
                <a:cs typeface="Calibri"/>
              </a:rPr>
              <a:t> med </a:t>
            </a:r>
            <a:r>
              <a:rPr lang="en-US" err="1">
                <a:ea typeface="Calibri"/>
                <a:cs typeface="Calibri"/>
              </a:rPr>
              <a:t>ulike</a:t>
            </a:r>
          </a:p>
          <a:p>
            <a:r>
              <a:rPr lang="en-US">
                <a:ea typeface="Calibri"/>
                <a:cs typeface="Calibri"/>
              </a:rPr>
              <a:t>Events </a:t>
            </a:r>
            <a:r>
              <a:rPr lang="en-US" err="1">
                <a:ea typeface="Calibri"/>
                <a:cs typeface="Calibri"/>
              </a:rPr>
              <a:t>basert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på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tilsynelatende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enkel</a:t>
            </a:r>
            <a:r>
              <a:rPr lang="en-US">
                <a:ea typeface="Calibri"/>
                <a:cs typeface="Calibri"/>
              </a:rPr>
              <a:t> Event-type.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52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07874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Observer er </a:t>
            </a:r>
            <a:r>
              <a:rPr lang="en-US" err="1"/>
              <a:t>en</a:t>
            </a:r>
            <a:r>
              <a:rPr lang="en-US"/>
              <a:t> type </a:t>
            </a:r>
            <a:r>
              <a:rPr lang="en-US" err="1"/>
              <a:t>eventbus</a:t>
            </a:r>
            <a:endParaRPr lang="en-US">
              <a:cs typeface="Calibri"/>
            </a:endParaRPr>
          </a:p>
          <a:p>
            <a:r>
              <a:rPr lang="en-US"/>
              <a:t>En </a:t>
            </a:r>
            <a:r>
              <a:rPr lang="en-US" err="1"/>
              <a:t>måte</a:t>
            </a:r>
            <a:r>
              <a:rPr lang="en-US"/>
              <a:t> å </a:t>
            </a:r>
            <a:r>
              <a:rPr lang="en-US" err="1"/>
              <a:t>innkapsle</a:t>
            </a:r>
            <a:r>
              <a:rPr lang="en-US"/>
              <a:t> </a:t>
            </a:r>
            <a:r>
              <a:rPr lang="en-US" err="1"/>
              <a:t>verdier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, </a:t>
            </a:r>
            <a:r>
              <a:rPr lang="en-US" err="1"/>
              <a:t>hvor</a:t>
            </a:r>
            <a:r>
              <a:rPr lang="en-US"/>
              <a:t> </a:t>
            </a:r>
            <a:r>
              <a:rPr lang="en-US" err="1"/>
              <a:t>flere</a:t>
            </a:r>
            <a:r>
              <a:rPr lang="en-US"/>
              <a:t> </a:t>
            </a:r>
            <a:r>
              <a:rPr lang="en-US" err="1"/>
              <a:t>observatører</a:t>
            </a:r>
            <a:r>
              <a:rPr lang="en-US"/>
              <a:t>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nærmest</a:t>
            </a:r>
            <a:r>
              <a:rPr lang="en-US"/>
              <a:t> </a:t>
            </a:r>
            <a:r>
              <a:rPr lang="en-US" err="1"/>
              <a:t>abbonere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verdis</a:t>
            </a:r>
            <a:r>
              <a:rPr lang="en-US"/>
              <a:t> tilstand.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>
                <a:cs typeface="Calibri" panose="020F0502020204030204"/>
              </a:rPr>
              <a:t>Som </a:t>
            </a:r>
            <a:r>
              <a:rPr lang="en-US" err="1">
                <a:cs typeface="Calibri" panose="020F0502020204030204"/>
              </a:rPr>
              <a:t>nevnt</a:t>
            </a:r>
            <a:r>
              <a:rPr lang="en-US">
                <a:cs typeface="Calibri" panose="020F0502020204030204"/>
              </a:rPr>
              <a:t>, det </a:t>
            </a:r>
            <a:r>
              <a:rPr lang="en-US" err="1">
                <a:cs typeface="Calibri" panose="020F0502020204030204"/>
              </a:rPr>
              <a:t>finnes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ikke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én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måte</a:t>
            </a:r>
            <a:r>
              <a:rPr lang="en-US">
                <a:cs typeface="Calibri" panose="020F0502020204030204"/>
              </a:rPr>
              <a:t> å </a:t>
            </a:r>
            <a:r>
              <a:rPr lang="en-US" err="1">
                <a:cs typeface="Calibri" panose="020F0502020204030204"/>
              </a:rPr>
              <a:t>implementere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noen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designmønstre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på</a:t>
            </a:r>
            <a:r>
              <a:rPr lang="en-US">
                <a:cs typeface="Calibri" panose="020F0502020204030204"/>
              </a:rPr>
              <a:t>. Det handler om </a:t>
            </a:r>
            <a:r>
              <a:rPr lang="en-US" err="1">
                <a:cs typeface="Calibri" panose="020F0502020204030204"/>
              </a:rPr>
              <a:t>en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generell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fremgangsmåte</a:t>
            </a:r>
            <a:r>
              <a:rPr lang="en-US">
                <a:cs typeface="Calibri" panose="020F0502020204030204"/>
              </a:rPr>
              <a:t>. Her ser </a:t>
            </a:r>
            <a:r>
              <a:rPr lang="en-US" err="1">
                <a:cs typeface="Calibri" panose="020F0502020204030204"/>
              </a:rPr>
              <a:t>dere</a:t>
            </a:r>
            <a:r>
              <a:rPr lang="en-US">
                <a:cs typeface="Calibri" panose="020F0502020204030204"/>
              </a:rPr>
              <a:t> dog </a:t>
            </a:r>
            <a:r>
              <a:rPr lang="en-US" err="1">
                <a:cs typeface="Calibri" panose="020F0502020204030204"/>
              </a:rPr>
              <a:t>grensesnittet</a:t>
            </a:r>
            <a:r>
              <a:rPr lang="en-US">
                <a:cs typeface="Calibri" panose="020F0502020204030204"/>
              </a:rPr>
              <a:t> Observer. Dette </a:t>
            </a:r>
            <a:r>
              <a:rPr lang="en-US" err="1">
                <a:cs typeface="Calibri" panose="020F0502020204030204"/>
              </a:rPr>
              <a:t>grensesnittet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støttes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ikke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lengre</a:t>
            </a:r>
            <a:r>
              <a:rPr lang="en-US">
                <a:cs typeface="Calibri" panose="020F0502020204030204"/>
              </a:rPr>
              <a:t> av Java, </a:t>
            </a:r>
            <a:r>
              <a:rPr lang="en-US" err="1">
                <a:cs typeface="Calibri" panose="020F0502020204030204"/>
              </a:rPr>
              <a:t>og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har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manglet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støtte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helt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siden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versjon</a:t>
            </a:r>
            <a:r>
              <a:rPr lang="en-US">
                <a:cs typeface="Calibri" panose="020F0502020204030204"/>
              </a:rPr>
              <a:t> 9, men </a:t>
            </a:r>
            <a:r>
              <a:rPr lang="en-US" err="1">
                <a:cs typeface="Calibri" panose="020F0502020204030204"/>
              </a:rPr>
              <a:t>jeg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tok</a:t>
            </a:r>
            <a:r>
              <a:rPr lang="en-US">
                <a:cs typeface="Calibri" panose="020F0502020204030204"/>
              </a:rPr>
              <a:t> det med </a:t>
            </a:r>
            <a:r>
              <a:rPr lang="en-US" err="1">
                <a:cs typeface="Calibri" panose="020F0502020204030204"/>
              </a:rPr>
              <a:t>som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en</a:t>
            </a:r>
            <a:r>
              <a:rPr lang="en-US">
                <a:cs typeface="Calibri" panose="020F0502020204030204"/>
              </a:rPr>
              <a:t> slide </a:t>
            </a:r>
            <a:r>
              <a:rPr lang="en-US" err="1">
                <a:cs typeface="Calibri" panose="020F0502020204030204"/>
              </a:rPr>
              <a:t>siden</a:t>
            </a:r>
            <a:r>
              <a:rPr lang="en-US">
                <a:cs typeface="Calibri" panose="020F0502020204030204"/>
              </a:rPr>
              <a:t> det </a:t>
            </a:r>
            <a:r>
              <a:rPr lang="en-US" err="1">
                <a:cs typeface="Calibri" panose="020F0502020204030204"/>
              </a:rPr>
              <a:t>viser</a:t>
            </a:r>
            <a:r>
              <a:rPr lang="en-US">
                <a:cs typeface="Calibri" panose="020F0502020204030204"/>
              </a:rPr>
              <a:t> den </a:t>
            </a:r>
            <a:r>
              <a:rPr lang="en-US" err="1">
                <a:cs typeface="Calibri" panose="020F0502020204030204"/>
              </a:rPr>
              <a:t>grunnleggende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idéen</a:t>
            </a:r>
            <a:r>
              <a:rPr lang="en-US">
                <a:cs typeface="Calibri" panose="020F0502020204030204"/>
              </a:rPr>
              <a:t>.</a:t>
            </a:r>
          </a:p>
          <a:p>
            <a:endParaRPr lang="en-US"/>
          </a:p>
          <a:p>
            <a:r>
              <a:rPr lang="en-US" err="1"/>
              <a:t>Trykk</a:t>
            </a:r>
            <a:r>
              <a:rPr lang="en-US"/>
              <a:t> </a:t>
            </a:r>
            <a:r>
              <a:rPr lang="en-US" err="1"/>
              <a:t>neste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53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74300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 er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dummet-ned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versjon</a:t>
            </a:r>
            <a:r>
              <a:rPr lang="en-US">
                <a:cs typeface="Calibri"/>
              </a:rPr>
              <a:t>.</a:t>
            </a:r>
            <a:endParaRPr lang="en-US"/>
          </a:p>
          <a:p>
            <a:endParaRPr lang="en-US"/>
          </a:p>
          <a:p>
            <a:r>
              <a:rPr lang="en-US"/>
              <a:t>Dette </a:t>
            </a:r>
            <a:r>
              <a:rPr lang="en-US" err="1"/>
              <a:t>mønsteret</a:t>
            </a:r>
            <a:r>
              <a:rPr lang="en-US"/>
              <a:t>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dukket</a:t>
            </a:r>
            <a:r>
              <a:rPr lang="en-US"/>
              <a:t> </a:t>
            </a:r>
            <a:r>
              <a:rPr lang="en-US" err="1"/>
              <a:t>opp</a:t>
            </a:r>
            <a:r>
              <a:rPr lang="en-US"/>
              <a:t> I </a:t>
            </a:r>
            <a:r>
              <a:rPr lang="en-US" err="1"/>
              <a:t>kurset</a:t>
            </a:r>
            <a:r>
              <a:rPr lang="en-US"/>
              <a:t> </a:t>
            </a:r>
            <a:r>
              <a:rPr lang="en-US" err="1"/>
              <a:t>før</a:t>
            </a:r>
            <a:r>
              <a:rPr lang="en-US"/>
              <a:t>, </a:t>
            </a:r>
            <a:r>
              <a:rPr lang="en-US" err="1"/>
              <a:t>jeg</a:t>
            </a:r>
            <a:r>
              <a:rPr lang="en-US"/>
              <a:t> er </a:t>
            </a:r>
            <a:r>
              <a:rPr lang="en-US" err="1"/>
              <a:t>usikker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om </a:t>
            </a:r>
            <a:r>
              <a:rPr lang="en-US" err="1"/>
              <a:t>noen</a:t>
            </a:r>
            <a:r>
              <a:rPr lang="en-US"/>
              <a:t> av </a:t>
            </a:r>
            <a:r>
              <a:rPr lang="en-US" err="1"/>
              <a:t>dere</a:t>
            </a:r>
            <a:r>
              <a:rPr lang="en-US"/>
              <a:t>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personlig</a:t>
            </a:r>
            <a:r>
              <a:rPr lang="en-US"/>
              <a:t> </a:t>
            </a:r>
            <a:r>
              <a:rPr lang="en-US" err="1"/>
              <a:t>erfaring</a:t>
            </a:r>
            <a:r>
              <a:rPr lang="en-US"/>
              <a:t> med det.</a:t>
            </a:r>
          </a:p>
          <a:p>
            <a:r>
              <a:rPr lang="en-US"/>
              <a:t>Det var dog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litt</a:t>
            </a:r>
            <a:r>
              <a:rPr lang="en-US"/>
              <a:t> </a:t>
            </a:r>
            <a:r>
              <a:rPr lang="en-US" err="1"/>
              <a:t>mer</a:t>
            </a:r>
            <a:r>
              <a:rPr lang="en-US"/>
              <a:t> </a:t>
            </a:r>
            <a:r>
              <a:rPr lang="en-US" err="1"/>
              <a:t>utfyllende</a:t>
            </a:r>
            <a:r>
              <a:rPr lang="en-US"/>
              <a:t> </a:t>
            </a:r>
            <a:r>
              <a:rPr lang="en-US" err="1"/>
              <a:t>utgave</a:t>
            </a:r>
            <a:r>
              <a:rPr lang="en-US"/>
              <a:t>, her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jeg</a:t>
            </a:r>
            <a:r>
              <a:rPr lang="en-US"/>
              <a:t> </a:t>
            </a:r>
            <a:r>
              <a:rPr lang="en-US" err="1"/>
              <a:t>forenklet</a:t>
            </a:r>
            <a:r>
              <a:rPr lang="en-US"/>
              <a:t> det </a:t>
            </a:r>
            <a:r>
              <a:rPr lang="en-US" err="1"/>
              <a:t>litt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 err="1"/>
              <a:t>Slik</a:t>
            </a:r>
            <a:r>
              <a:rPr lang="en-US"/>
              <a:t> at </a:t>
            </a:r>
            <a:r>
              <a:rPr lang="en-US" err="1"/>
              <a:t>dere</a:t>
            </a:r>
            <a:r>
              <a:rPr lang="en-US"/>
              <a:t> </a:t>
            </a:r>
            <a:r>
              <a:rPr lang="en-US" err="1"/>
              <a:t>kanskje</a:t>
            </a:r>
            <a:r>
              <a:rPr lang="en-US"/>
              <a:t> </a:t>
            </a:r>
            <a:r>
              <a:rPr lang="en-US" err="1"/>
              <a:t>forstår</a:t>
            </a:r>
            <a:r>
              <a:rPr lang="en-US"/>
              <a:t> det </a:t>
            </a:r>
            <a:r>
              <a:rPr lang="en-US" err="1"/>
              <a:t>grunnleggende</a:t>
            </a:r>
            <a:r>
              <a:rPr lang="en-US"/>
              <a:t> av </a:t>
            </a:r>
            <a:r>
              <a:rPr lang="en-US" err="1"/>
              <a:t>designmønsteret</a:t>
            </a:r>
            <a:r>
              <a:rPr lang="en-US"/>
              <a:t>. Jeg </a:t>
            </a:r>
            <a:r>
              <a:rPr lang="en-US" err="1"/>
              <a:t>har</a:t>
            </a:r>
            <a:r>
              <a:rPr lang="en-US"/>
              <a:t> </a:t>
            </a:r>
            <a:r>
              <a:rPr lang="en-US" err="1"/>
              <a:t>brukt</a:t>
            </a:r>
            <a:r>
              <a:rPr lang="en-US"/>
              <a:t> </a:t>
            </a:r>
            <a:r>
              <a:rPr lang="en-US" err="1"/>
              <a:t>klasser</a:t>
            </a:r>
            <a:r>
              <a:rPr lang="en-US"/>
              <a:t>, </a:t>
            </a:r>
            <a:r>
              <a:rPr lang="en-US" err="1"/>
              <a:t>som</a:t>
            </a:r>
            <a:r>
              <a:rPr lang="en-US"/>
              <a:t> regel er </a:t>
            </a:r>
            <a:r>
              <a:rPr lang="en-US" err="1"/>
              <a:t>dette</a:t>
            </a:r>
            <a:r>
              <a:rPr lang="en-US"/>
              <a:t> </a:t>
            </a:r>
            <a:r>
              <a:rPr lang="en-US" err="1"/>
              <a:t>grenesnitt</a:t>
            </a:r>
            <a:r>
              <a:rPr lang="en-US"/>
              <a:t>, men </a:t>
            </a:r>
            <a:r>
              <a:rPr lang="en-US" err="1"/>
              <a:t>jeg</a:t>
            </a:r>
            <a:r>
              <a:rPr lang="en-US"/>
              <a:t> </a:t>
            </a:r>
            <a:r>
              <a:rPr lang="en-US" err="1"/>
              <a:t>slet</a:t>
            </a:r>
            <a:r>
              <a:rPr lang="en-US"/>
              <a:t> med å </a:t>
            </a:r>
            <a:r>
              <a:rPr lang="en-US" err="1"/>
              <a:t>finne</a:t>
            </a:r>
            <a:r>
              <a:rPr lang="en-US"/>
              <a:t> </a:t>
            </a:r>
            <a:r>
              <a:rPr lang="en-US" err="1"/>
              <a:t>på</a:t>
            </a:r>
            <a:r>
              <a:rPr lang="en-US"/>
              <a:t> et </a:t>
            </a:r>
            <a:r>
              <a:rPr lang="en-US" err="1"/>
              <a:t>godt</a:t>
            </a:r>
            <a:r>
              <a:rPr lang="en-US"/>
              <a:t> </a:t>
            </a:r>
            <a:r>
              <a:rPr lang="en-US" err="1"/>
              <a:t>eksempel</a:t>
            </a:r>
            <a:r>
              <a:rPr lang="en-US"/>
              <a:t>, for å </a:t>
            </a:r>
            <a:r>
              <a:rPr lang="en-US" err="1"/>
              <a:t>være</a:t>
            </a:r>
            <a:r>
              <a:rPr lang="en-US"/>
              <a:t> </a:t>
            </a:r>
            <a:r>
              <a:rPr lang="en-US" err="1"/>
              <a:t>ærlig</a:t>
            </a:r>
            <a:r>
              <a:rPr lang="en-US"/>
              <a:t>.</a:t>
            </a:r>
            <a:endParaRPr lang="en-US">
              <a:ea typeface="Calibri" panose="020F0502020204030204"/>
              <a:cs typeface="Calibri"/>
            </a:endParaRPr>
          </a:p>
          <a:p>
            <a:endParaRPr lang="en-US">
              <a:ea typeface="Calibri" panose="020F0502020204030204"/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Her ser vi at det er </a:t>
            </a:r>
            <a:r>
              <a:rPr lang="en-US" err="1">
                <a:ea typeface="Calibri" panose="020F0502020204030204"/>
                <a:cs typeface="Calibri"/>
              </a:rPr>
              <a:t>litt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samme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greie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som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skjedde</a:t>
            </a:r>
            <a:r>
              <a:rPr lang="en-US">
                <a:ea typeface="Calibri" panose="020F0502020204030204"/>
                <a:cs typeface="Calibri"/>
              </a:rPr>
              <a:t> I </a:t>
            </a:r>
            <a:r>
              <a:rPr lang="en-US" err="1">
                <a:ea typeface="Calibri" panose="020F0502020204030204"/>
                <a:cs typeface="Calibri"/>
              </a:rPr>
              <a:t>EventBus</a:t>
            </a:r>
            <a:r>
              <a:rPr lang="en-US">
                <a:ea typeface="Calibri" panose="020F0502020204030204"/>
                <a:cs typeface="Calibri"/>
              </a:rPr>
              <a:t>, med </a:t>
            </a:r>
            <a:r>
              <a:rPr lang="en-US" err="1">
                <a:ea typeface="Calibri" panose="020F0502020204030204"/>
                <a:cs typeface="Calibri"/>
              </a:rPr>
              <a:t>en</a:t>
            </a:r>
            <a:r>
              <a:rPr lang="en-US">
                <a:ea typeface="Calibri" panose="020F0502020204030204"/>
                <a:cs typeface="Calibri"/>
              </a:rPr>
              <a:t> form for </a:t>
            </a:r>
            <a:r>
              <a:rPr lang="en-US" err="1">
                <a:ea typeface="Calibri" panose="020F0502020204030204"/>
                <a:cs typeface="Calibri"/>
              </a:rPr>
              <a:t>abbonering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og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abonnementer</a:t>
            </a:r>
            <a:r>
              <a:rPr lang="en-US">
                <a:ea typeface="Calibri" panose="020F0502020204030204"/>
                <a:cs typeface="Calibri"/>
              </a:rPr>
              <a:t>.</a:t>
            </a:r>
          </a:p>
          <a:p>
            <a:r>
              <a:rPr lang="en-US" err="1">
                <a:ea typeface="Calibri" panose="020F0502020204030204"/>
                <a:cs typeface="Calibri"/>
              </a:rPr>
              <a:t>På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samme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måte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som</a:t>
            </a:r>
            <a:r>
              <a:rPr lang="en-US">
                <a:ea typeface="Calibri" panose="020F0502020204030204"/>
                <a:cs typeface="Calibri"/>
              </a:rPr>
              <a:t> vi </a:t>
            </a:r>
            <a:r>
              <a:rPr lang="en-US" err="1">
                <a:ea typeface="Calibri" panose="020F0502020204030204"/>
                <a:cs typeface="Calibri"/>
              </a:rPr>
              <a:t>hadde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liste</a:t>
            </a:r>
            <a:r>
              <a:rPr lang="en-US">
                <a:ea typeface="Calibri" panose="020F0502020204030204"/>
                <a:cs typeface="Calibri"/>
              </a:rPr>
              <a:t> av </a:t>
            </a:r>
            <a:r>
              <a:rPr lang="en-US" err="1">
                <a:ea typeface="Calibri" panose="020F0502020204030204"/>
                <a:cs typeface="Calibri"/>
              </a:rPr>
              <a:t>eventHandlers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har</a:t>
            </a:r>
            <a:r>
              <a:rPr lang="en-US">
                <a:ea typeface="Calibri" panose="020F0502020204030204"/>
                <a:cs typeface="Calibri"/>
              </a:rPr>
              <a:t> vi </a:t>
            </a:r>
            <a:r>
              <a:rPr lang="en-US" err="1">
                <a:ea typeface="Calibri" panose="020F0502020204030204"/>
                <a:cs typeface="Calibri"/>
              </a:rPr>
              <a:t>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liste</a:t>
            </a:r>
            <a:r>
              <a:rPr lang="en-US">
                <a:ea typeface="Calibri" panose="020F0502020204030204"/>
                <a:cs typeface="Calibri"/>
              </a:rPr>
              <a:t> av observatører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54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8292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Oppdateringen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gjenspeiles</a:t>
            </a:r>
            <a:r>
              <a:rPr lang="en-US">
                <a:cs typeface="Calibri"/>
              </a:rPr>
              <a:t> I alle </a:t>
            </a:r>
            <a:r>
              <a:rPr lang="en-US" err="1">
                <a:cs typeface="Calibri"/>
              </a:rPr>
              <a:t>abbonentne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55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6207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*Her er </a:t>
            </a:r>
            <a:r>
              <a:rPr lang="en-US" err="1">
                <a:cs typeface="Calibri"/>
              </a:rPr>
              <a:t>kanskje</a:t>
            </a:r>
            <a:r>
              <a:rPr lang="en-US">
                <a:cs typeface="Calibri"/>
              </a:rPr>
              <a:t> den </a:t>
            </a:r>
            <a:r>
              <a:rPr lang="en-US" err="1">
                <a:cs typeface="Calibri"/>
              </a:rPr>
              <a:t>mest</a:t>
            </a:r>
            <a:r>
              <a:rPr lang="en-US">
                <a:cs typeface="Calibri"/>
              </a:rPr>
              <a:t> kjente listen over designmønstre</a:t>
            </a:r>
          </a:p>
          <a:p>
            <a:r>
              <a:rPr lang="en-US">
                <a:cs typeface="Calibri"/>
              </a:rPr>
              <a:t>*Det er,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nevnt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jeg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oppfordrer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ingen</a:t>
            </a:r>
            <a:r>
              <a:rPr lang="en-US">
                <a:cs typeface="Calibri"/>
              </a:rPr>
              <a:t> av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pugge</a:t>
            </a:r>
            <a:r>
              <a:rPr lang="en-US">
                <a:cs typeface="Calibri"/>
              </a:rPr>
              <a:t> disse, det </a:t>
            </a:r>
            <a:r>
              <a:rPr lang="en-US" err="1">
                <a:cs typeface="Calibri"/>
              </a:rPr>
              <a:t>kommer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hjelpe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eksamen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*Det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kommer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hjelpe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eksamen</a:t>
            </a:r>
            <a:r>
              <a:rPr lang="en-US">
                <a:cs typeface="Calibri"/>
              </a:rPr>
              <a:t> er å ha </a:t>
            </a:r>
            <a:r>
              <a:rPr lang="en-US" err="1">
                <a:cs typeface="Calibri"/>
              </a:rPr>
              <a:t>reflektert</a:t>
            </a:r>
            <a:r>
              <a:rPr lang="en-US">
                <a:cs typeface="Calibri"/>
              </a:rPr>
              <a:t> over </a:t>
            </a:r>
            <a:r>
              <a:rPr lang="en-US" err="1">
                <a:cs typeface="Calibri"/>
              </a:rPr>
              <a:t>måten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skrevet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I dette kurset</a:t>
            </a:r>
          </a:p>
          <a:p>
            <a:r>
              <a:rPr lang="en-US">
                <a:cs typeface="Calibri"/>
              </a:rPr>
              <a:t>*</a:t>
            </a:r>
            <a:r>
              <a:rPr lang="en-US" err="1">
                <a:cs typeface="Calibri"/>
              </a:rPr>
              <a:t>Hvordan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oppnådd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innkapsling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ulike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måter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strukturert</a:t>
            </a:r>
            <a:r>
              <a:rPr lang="en-US">
                <a:cs typeface="Calibri"/>
              </a:rPr>
              <a:t> klassene våre på</a:t>
            </a:r>
          </a:p>
          <a:p>
            <a:r>
              <a:rPr lang="en-US">
                <a:cs typeface="Calibri"/>
              </a:rPr>
              <a:t>*Å </a:t>
            </a:r>
            <a:r>
              <a:rPr lang="en-US" err="1">
                <a:cs typeface="Calibri"/>
              </a:rPr>
              <a:t>løse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oppgave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flere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forskjellige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måter</a:t>
            </a:r>
            <a:r>
              <a:rPr lang="en-US">
                <a:cs typeface="Calibri"/>
              </a:rPr>
              <a:t> er </a:t>
            </a:r>
            <a:r>
              <a:rPr lang="en-US" err="1">
                <a:cs typeface="Calibri"/>
              </a:rPr>
              <a:t>ofte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god </a:t>
            </a:r>
            <a:r>
              <a:rPr lang="en-US" err="1">
                <a:cs typeface="Calibri"/>
              </a:rPr>
              <a:t>måte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forstå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problemstillingen</a:t>
            </a:r>
            <a:r>
              <a:rPr lang="en-US">
                <a:cs typeface="Calibri"/>
              </a:rPr>
              <a:t> på...</a:t>
            </a:r>
          </a:p>
          <a:p>
            <a:r>
              <a:rPr lang="en-US">
                <a:cs typeface="Calibri"/>
              </a:rPr>
              <a:t>*… Og det å ha et </a:t>
            </a:r>
            <a:r>
              <a:rPr lang="en-US" err="1">
                <a:cs typeface="Calibri"/>
              </a:rPr>
              <a:t>overblikk</a:t>
            </a:r>
            <a:r>
              <a:rPr lang="en-US">
                <a:cs typeface="Calibri"/>
              </a:rPr>
              <a:t> over </a:t>
            </a:r>
            <a:r>
              <a:rPr lang="en-US" err="1">
                <a:cs typeface="Calibri"/>
              </a:rPr>
              <a:t>disse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ulike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mønstrene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eller</a:t>
            </a:r>
            <a:r>
              <a:rPr lang="en-US">
                <a:cs typeface="Calibri"/>
              </a:rPr>
              <a:t> teknikkene...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Kan </a:t>
            </a:r>
            <a:r>
              <a:rPr lang="en-US" err="1">
                <a:cs typeface="Calibri"/>
              </a:rPr>
              <a:t>gi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bedre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utgangspunkt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møte</a:t>
            </a:r>
            <a:r>
              <a:rPr lang="en-US">
                <a:cs typeface="Calibri"/>
              </a:rPr>
              <a:t> med nye designmønstre, strukturer og teknikker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56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64649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Et par </a:t>
            </a:r>
            <a:r>
              <a:rPr lang="en-US" err="1">
                <a:cs typeface="Calibri"/>
              </a:rPr>
              <a:t>tilfeldige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oppgaver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fra</a:t>
            </a:r>
            <a:r>
              <a:rPr lang="en-US">
                <a:cs typeface="Calibri"/>
              </a:rPr>
              <a:t> V21.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57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74516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sluten</a:t>
            </a:r>
            <a:r>
              <a:rPr lang="en-US">
                <a:cs typeface="Calibri"/>
              </a:rPr>
              <a:t>... </a:t>
            </a:r>
            <a:r>
              <a:rPr lang="en-US" err="1">
                <a:cs typeface="Calibri"/>
              </a:rPr>
              <a:t>si</a:t>
            </a:r>
            <a:r>
              <a:rPr lang="en-US">
                <a:cs typeface="Calibri"/>
              </a:rPr>
              <a:t> "Dette </a:t>
            </a:r>
            <a:r>
              <a:rPr lang="en-US" err="1">
                <a:cs typeface="Calibri"/>
              </a:rPr>
              <a:t>gir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kanskje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mening</a:t>
            </a:r>
            <a:r>
              <a:rPr lang="en-US">
                <a:cs typeface="Calibri"/>
              </a:rPr>
              <a:t> for alle. Det </a:t>
            </a:r>
            <a:r>
              <a:rPr lang="en-US" err="1">
                <a:cs typeface="Calibri"/>
              </a:rPr>
              <a:t>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være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lurt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tegne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klassediagram</a:t>
            </a:r>
            <a:r>
              <a:rPr lang="en-US">
                <a:cs typeface="Calibri"/>
              </a:rPr>
              <a:t>. Jeg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stjålet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fra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løsningsforslaget</a:t>
            </a:r>
            <a:r>
              <a:rPr lang="en-US">
                <a:cs typeface="Calibri"/>
              </a:rPr>
              <a:t>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63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36861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extends Comparable&lt;? super T&gt;: Dette </a:t>
            </a:r>
            <a:r>
              <a:rPr lang="en-US" err="1"/>
              <a:t>betyr</a:t>
            </a:r>
            <a:r>
              <a:rPr lang="en-US"/>
              <a:t> at </a:t>
            </a:r>
            <a:r>
              <a:rPr lang="en-US" err="1"/>
              <a:t>typen</a:t>
            </a:r>
            <a:r>
              <a:rPr lang="en-US"/>
              <a:t> T </a:t>
            </a:r>
            <a:r>
              <a:rPr lang="en-US" err="1"/>
              <a:t>må</a:t>
            </a:r>
            <a:r>
              <a:rPr lang="en-US"/>
              <a:t> </a:t>
            </a:r>
            <a:r>
              <a:rPr lang="en-US" err="1"/>
              <a:t>implementere</a:t>
            </a:r>
            <a:r>
              <a:rPr lang="en-US"/>
              <a:t> (</a:t>
            </a:r>
            <a:r>
              <a:rPr lang="en-US" err="1"/>
              <a:t>eller</a:t>
            </a:r>
            <a:r>
              <a:rPr lang="en-US"/>
              <a:t> arve) Comparable-grensesnittet.</a:t>
            </a:r>
          </a:p>
          <a:p>
            <a:r>
              <a:rPr lang="en-US">
                <a:cs typeface="Calibri"/>
              </a:rPr>
              <a:t>Dette er et </a:t>
            </a:r>
            <a:r>
              <a:rPr lang="en-US" err="1">
                <a:cs typeface="Calibri"/>
              </a:rPr>
              <a:t>forvirringsmoment</a:t>
            </a:r>
            <a:r>
              <a:rPr lang="en-US">
                <a:cs typeface="Calibri"/>
              </a:rPr>
              <a:t> for mange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grunn</a:t>
            </a:r>
            <a:r>
              <a:rPr lang="en-US">
                <a:cs typeface="Calibri"/>
              </a:rPr>
              <a:t> av </a:t>
            </a:r>
            <a:r>
              <a:rPr lang="en-US" err="1">
                <a:cs typeface="Calibri"/>
              </a:rPr>
              <a:t>måten</a:t>
            </a:r>
            <a:r>
              <a:rPr lang="en-US">
                <a:cs typeface="Calibri"/>
              </a:rPr>
              <a:t> extends </a:t>
            </a:r>
            <a:r>
              <a:rPr lang="en-US" err="1">
                <a:cs typeface="Calibri"/>
              </a:rPr>
              <a:t>brukes</a:t>
            </a:r>
            <a:r>
              <a:rPr lang="en-US">
                <a:cs typeface="Calibri"/>
              </a:rPr>
              <a:t> på. </a:t>
            </a:r>
            <a:endParaRPr lang="en-US"/>
          </a:p>
          <a:p>
            <a:r>
              <a:rPr lang="en-US" err="1">
                <a:cs typeface="Calibri" panose="020F0502020204030204"/>
              </a:rPr>
              <a:t>Akkurat</a:t>
            </a:r>
            <a:r>
              <a:rPr lang="en-US">
                <a:cs typeface="Calibri" panose="020F0502020204030204"/>
              </a:rPr>
              <a:t> I </a:t>
            </a:r>
            <a:r>
              <a:rPr lang="en-US" err="1">
                <a:cs typeface="Calibri" panose="020F0502020204030204"/>
              </a:rPr>
              <a:t>denne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konteksten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så</a:t>
            </a:r>
            <a:r>
              <a:rPr lang="en-US">
                <a:cs typeface="Calibri" panose="020F0502020204030204"/>
              </a:rPr>
              <a:t> er Comparable et </a:t>
            </a:r>
            <a:r>
              <a:rPr lang="en-US" err="1">
                <a:cs typeface="Calibri" panose="020F0502020204030204"/>
              </a:rPr>
              <a:t>grensesnitt</a:t>
            </a:r>
            <a:r>
              <a:rPr lang="en-US">
                <a:cs typeface="Calibri" panose="020F0502020204030204"/>
              </a:rPr>
              <a:t>, </a:t>
            </a:r>
            <a:r>
              <a:rPr lang="en-US" err="1">
                <a:cs typeface="Calibri" panose="020F0502020204030204"/>
              </a:rPr>
              <a:t>og</a:t>
            </a:r>
            <a:r>
              <a:rPr lang="en-US">
                <a:cs typeface="Calibri" panose="020F0502020204030204"/>
              </a:rPr>
              <a:t> da </a:t>
            </a:r>
            <a:r>
              <a:rPr lang="en-US" err="1">
                <a:cs typeface="Calibri" panose="020F0502020204030204"/>
              </a:rPr>
              <a:t>hadde</a:t>
            </a:r>
            <a:r>
              <a:rPr lang="en-US">
                <a:cs typeface="Calibri" panose="020F0502020204030204"/>
              </a:rPr>
              <a:t> man </a:t>
            </a:r>
            <a:r>
              <a:rPr lang="en-US" err="1">
                <a:cs typeface="Calibri" panose="020F0502020204030204"/>
              </a:rPr>
              <a:t>brukt</a:t>
            </a:r>
            <a:r>
              <a:rPr lang="en-US">
                <a:cs typeface="Calibri" panose="020F0502020204030204"/>
              </a:rPr>
              <a:t> "implements" -- men for akkurat denne syntaxen</a:t>
            </a:r>
          </a:p>
          <a:p>
            <a:r>
              <a:rPr lang="en-US">
                <a:cs typeface="Calibri" panose="020F0502020204030204"/>
              </a:rPr>
              <a:t>Er "extends" </a:t>
            </a:r>
            <a:r>
              <a:rPr lang="en-US" err="1">
                <a:cs typeface="Calibri" panose="020F0502020204030204"/>
              </a:rPr>
              <a:t>en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mer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generell</a:t>
            </a:r>
            <a:r>
              <a:rPr lang="en-US">
                <a:cs typeface="Calibri" panose="020F0502020204030204"/>
              </a:rPr>
              <a:t> "er </a:t>
            </a:r>
            <a:r>
              <a:rPr lang="en-US" err="1">
                <a:cs typeface="Calibri" panose="020F0502020204030204"/>
              </a:rPr>
              <a:t>en</a:t>
            </a:r>
            <a:r>
              <a:rPr lang="en-US">
                <a:cs typeface="Calibri" panose="020F0502020204030204"/>
              </a:rPr>
              <a:t>"-</a:t>
            </a:r>
            <a:r>
              <a:rPr lang="en-US" err="1">
                <a:cs typeface="Calibri" panose="020F0502020204030204"/>
              </a:rPr>
              <a:t>notasjon,dvs</a:t>
            </a:r>
            <a:r>
              <a:rPr lang="en-US">
                <a:cs typeface="Calibri" panose="020F0502020204030204"/>
              </a:rPr>
              <a:t>. At T </a:t>
            </a:r>
            <a:r>
              <a:rPr lang="en-US" err="1">
                <a:cs typeface="Calibri"/>
              </a:rPr>
              <a:t>entenn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implementerer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eller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arver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hva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følger</a:t>
            </a:r>
            <a:r>
              <a:rPr lang="en-US">
                <a:cs typeface="Calibri"/>
              </a:rPr>
              <a:t> det, I dette tilfellet comparable</a:t>
            </a:r>
          </a:p>
          <a:p>
            <a:endParaRPr lang="en-US">
              <a:cs typeface="Calibri"/>
            </a:endParaRPr>
          </a:p>
          <a:p>
            <a:r>
              <a:rPr lang="en-US"/>
              <a:t>Dette er en wildcard med nedre grense. Det </a:t>
            </a:r>
            <a:r>
              <a:rPr lang="en-US" err="1"/>
              <a:t>betyr</a:t>
            </a:r>
            <a:r>
              <a:rPr lang="en-US"/>
              <a:t> at T </a:t>
            </a:r>
            <a:r>
              <a:rPr lang="en-US" err="1"/>
              <a:t>må</a:t>
            </a:r>
            <a:r>
              <a:rPr lang="en-US"/>
              <a:t> </a:t>
            </a:r>
            <a:r>
              <a:rPr lang="en-US" err="1"/>
              <a:t>kunne</a:t>
            </a:r>
            <a:r>
              <a:rPr lang="en-US"/>
              <a:t> </a:t>
            </a:r>
            <a:r>
              <a:rPr lang="en-US" err="1"/>
              <a:t>sammenlignes</a:t>
            </a:r>
            <a:r>
              <a:rPr lang="en-US"/>
              <a:t> med seg </a:t>
            </a:r>
            <a:r>
              <a:rPr lang="en-US" err="1"/>
              <a:t>selv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med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hvilken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helst</a:t>
            </a:r>
            <a:r>
              <a:rPr lang="en-US"/>
              <a:t> supertype av T.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"The &lt;? super T&gt; means that the Comparable interface should be parameterized with a type that is a supertype of T, or T itself. This allows for more flexibility in the types that can be used with the sort method."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Alternativ</a:t>
            </a:r>
            <a:r>
              <a:rPr lang="en-US">
                <a:cs typeface="Calibri"/>
              </a:rPr>
              <a:t> 2 er </a:t>
            </a:r>
            <a:r>
              <a:rPr lang="en-US" err="1">
                <a:cs typeface="Calibri"/>
              </a:rPr>
              <a:t>sant</a:t>
            </a:r>
            <a:r>
              <a:rPr lang="en-US">
                <a:cs typeface="Calibri"/>
              </a:rPr>
              <a:t> om den </a:t>
            </a:r>
            <a:r>
              <a:rPr lang="en-US" err="1">
                <a:cs typeface="Calibri"/>
              </a:rPr>
              <a:t>hadde</a:t>
            </a:r>
            <a:r>
              <a:rPr lang="en-US">
                <a:cs typeface="Calibri"/>
              </a:rPr>
              <a:t> sett </a:t>
            </a:r>
            <a:r>
              <a:rPr lang="en-US" err="1">
                <a:cs typeface="Calibri"/>
              </a:rPr>
              <a:t>sånn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ut</a:t>
            </a:r>
            <a:r>
              <a:rPr lang="en-US">
                <a:cs typeface="Calibri"/>
              </a:rPr>
              <a:t>: &lt;T extends Comparable&lt;T&gt;&gt;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69318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66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998768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Jump, quack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67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2958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Her vises statiske typer / typesignatur</a:t>
            </a:r>
          </a:p>
          <a:p>
            <a:endParaRPr lang="nb-NO"/>
          </a:p>
          <a:p>
            <a:r>
              <a:rPr lang="nb-NO" err="1"/>
              <a:t>ArrayList</a:t>
            </a:r>
            <a:r>
              <a:rPr lang="nb-NO"/>
              <a:t> er vanligste liste alternativet</a:t>
            </a:r>
          </a:p>
          <a:p>
            <a:endParaRPr lang="nb-NO"/>
          </a:p>
          <a:p>
            <a:r>
              <a:rPr lang="nb-NO"/>
              <a:t>If/for/</a:t>
            </a:r>
            <a:r>
              <a:rPr lang="nb-NO" err="1"/>
              <a:t>while</a:t>
            </a:r>
            <a:r>
              <a:rPr lang="nb-NO"/>
              <a:t> har en </a:t>
            </a:r>
            <a:r>
              <a:rPr lang="nb-NO" err="1"/>
              <a:t>condition</a:t>
            </a:r>
            <a:r>
              <a:rPr lang="nb-NO"/>
              <a:t> i parentes og en kropp i krøllparentes</a:t>
            </a:r>
          </a:p>
          <a:p>
            <a:endParaRPr lang="nb-NO"/>
          </a:p>
          <a:p>
            <a:r>
              <a:rPr lang="nb-NO"/>
              <a:t>Metoder har parameterliste i parentes og kropp, typesignatur, kalles til sammen deklarasjon</a:t>
            </a:r>
          </a:p>
          <a:p>
            <a:endParaRPr lang="nb-NO"/>
          </a:p>
          <a:p>
            <a:r>
              <a:rPr lang="nb-NO"/>
              <a:t>Forskjell på funksjon og metode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75861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Quack, swim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50860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quack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69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71628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Walk, quack, jump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70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60945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Vi </a:t>
            </a:r>
            <a:r>
              <a:rPr lang="en-US" err="1">
                <a:cs typeface="Calibri"/>
              </a:rPr>
              <a:t>skal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gjennom</a:t>
            </a:r>
            <a:r>
              <a:rPr lang="en-US">
                <a:cs typeface="Calibri"/>
              </a:rPr>
              <a:t> alle, men </a:t>
            </a:r>
            <a:r>
              <a:rPr lang="en-US" err="1">
                <a:cs typeface="Calibri"/>
              </a:rPr>
              <a:t>vil</a:t>
            </a:r>
            <a:r>
              <a:rPr lang="en-US">
                <a:cs typeface="Calibri"/>
              </a:rPr>
              <a:t> prate om </a:t>
            </a:r>
            <a:r>
              <a:rPr lang="en-US" err="1">
                <a:cs typeface="Calibri"/>
              </a:rPr>
              <a:t>noen</a:t>
            </a:r>
            <a:r>
              <a:rPr lang="en-US">
                <a:cs typeface="Calibri"/>
              </a:rPr>
              <a:t> av de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skal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benytte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oss</a:t>
            </a:r>
            <a:r>
              <a:rPr lang="en-US">
                <a:cs typeface="Calibri"/>
              </a:rPr>
              <a:t> av </a:t>
            </a:r>
            <a:r>
              <a:rPr lang="en-US" err="1">
                <a:cs typeface="Calibri"/>
              </a:rPr>
              <a:t>når</a:t>
            </a:r>
            <a:r>
              <a:rPr lang="en-US">
                <a:cs typeface="Calibri"/>
              </a:rPr>
              <a:t> vi lager </a:t>
            </a:r>
            <a:r>
              <a:rPr lang="en-US" err="1">
                <a:cs typeface="Calibri"/>
              </a:rPr>
              <a:t>vår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lille</a:t>
            </a:r>
            <a:r>
              <a:rPr lang="en-US">
                <a:cs typeface="Calibri"/>
              </a:rPr>
              <a:t> GUI-</a:t>
            </a:r>
            <a:r>
              <a:rPr lang="en-US" err="1">
                <a:cs typeface="Calibri"/>
              </a:rPr>
              <a:t>applikasjon</a:t>
            </a:r>
            <a:r>
              <a:rPr lang="en-US">
                <a:cs typeface="Calibri"/>
              </a:rPr>
              <a:t>,</a:t>
            </a:r>
          </a:p>
          <a:p>
            <a:r>
              <a:rPr lang="en-US">
                <a:cs typeface="Calibri"/>
              </a:rPr>
              <a:t>Mange av </a:t>
            </a:r>
            <a:r>
              <a:rPr lang="en-US" err="1">
                <a:cs typeface="Calibri"/>
              </a:rPr>
              <a:t>disse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jobbet</a:t>
            </a:r>
            <a:r>
              <a:rPr lang="en-US">
                <a:cs typeface="Calibri"/>
              </a:rPr>
              <a:t> med I Tetris,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antakeligvis</a:t>
            </a:r>
            <a:r>
              <a:rPr lang="en-US">
                <a:cs typeface="Calibri"/>
              </a:rPr>
              <a:t> sem2, men </a:t>
            </a:r>
            <a:r>
              <a:rPr lang="en-US" err="1">
                <a:cs typeface="Calibri"/>
              </a:rPr>
              <a:t>jeg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tenkte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gi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grunnleggende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overblikk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74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00671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Det er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viktig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forstå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hvordan</a:t>
            </a:r>
            <a:r>
              <a:rPr lang="en-US">
                <a:cs typeface="Calibri"/>
              </a:rPr>
              <a:t> Graphics-</a:t>
            </a:r>
            <a:r>
              <a:rPr lang="en-US" err="1">
                <a:cs typeface="Calibri"/>
              </a:rPr>
              <a:t>objekter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særlig</a:t>
            </a:r>
            <a:r>
              <a:rPr lang="en-US">
                <a:cs typeface="Calibri"/>
              </a:rPr>
              <a:t> interne swing-</a:t>
            </a:r>
            <a:r>
              <a:rPr lang="en-US" err="1">
                <a:cs typeface="Calibri"/>
              </a:rPr>
              <a:t>metoder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paintComponent</a:t>
            </a:r>
            <a:r>
              <a:rPr lang="en-US">
                <a:cs typeface="Calibri"/>
              </a:rPr>
              <a:t> I seg </a:t>
            </a:r>
            <a:r>
              <a:rPr lang="en-US" err="1">
                <a:cs typeface="Calibri"/>
              </a:rPr>
              <a:t>selv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fungerer</a:t>
            </a:r>
            <a:r>
              <a:rPr lang="en-US">
                <a:cs typeface="Calibri"/>
              </a:rPr>
              <a:t>.</a:t>
            </a:r>
            <a:endParaRPr lang="en-US"/>
          </a:p>
          <a:p>
            <a:r>
              <a:rPr lang="en-US">
                <a:cs typeface="Calibri"/>
              </a:rPr>
              <a:t>Men I </a:t>
            </a:r>
            <a:r>
              <a:rPr lang="en-US" err="1">
                <a:cs typeface="Calibri"/>
              </a:rPr>
              <a:t>praksis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Swing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Event-Loop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kjører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egen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tråd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Event Dispatch Thread</a:t>
            </a:r>
          </a:p>
          <a:p>
            <a:r>
              <a:rPr lang="en-US">
                <a:cs typeface="Calibri"/>
              </a:rPr>
              <a:t>Denne Event-</a:t>
            </a:r>
            <a:r>
              <a:rPr lang="en-US" err="1">
                <a:cs typeface="Calibri"/>
              </a:rPr>
              <a:t>Loopen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håndterer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både</a:t>
            </a:r>
            <a:r>
              <a:rPr lang="en-US">
                <a:cs typeface="Calibri"/>
              </a:rPr>
              <a:t> input-output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tegnelogikk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Som </a:t>
            </a:r>
            <a:r>
              <a:rPr lang="en-US" err="1">
                <a:cs typeface="Calibri"/>
              </a:rPr>
              <a:t>vil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gjøre</a:t>
            </a:r>
            <a:r>
              <a:rPr lang="en-US">
                <a:cs typeface="Calibri"/>
              </a:rPr>
              <a:t> at den "</a:t>
            </a:r>
            <a:r>
              <a:rPr lang="en-US" err="1">
                <a:cs typeface="Calibri"/>
              </a:rPr>
              <a:t>altid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tegne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at man "</a:t>
            </a:r>
            <a:r>
              <a:rPr lang="en-US" err="1">
                <a:cs typeface="Calibri"/>
              </a:rPr>
              <a:t>altid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lytte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etter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tastetrykk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Slike loops er </a:t>
            </a:r>
            <a:r>
              <a:rPr lang="en-US" err="1">
                <a:cs typeface="Calibri"/>
              </a:rPr>
              <a:t>egentlig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helt</a:t>
            </a:r>
            <a:r>
              <a:rPr lang="en-US">
                <a:cs typeface="Calibri"/>
              </a:rPr>
              <a:t> pensum,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skal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veldig</a:t>
            </a:r>
            <a:r>
              <a:rPr lang="en-US">
                <a:cs typeface="Calibri"/>
              </a:rPr>
              <a:t> inn I </a:t>
            </a:r>
            <a:r>
              <a:rPr lang="en-US" err="1">
                <a:cs typeface="Calibri"/>
              </a:rPr>
              <a:t>dybden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75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14307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Swing-</a:t>
            </a:r>
            <a:r>
              <a:rPr lang="en-US" err="1"/>
              <a:t>applikasjoner</a:t>
            </a:r>
            <a:r>
              <a:rPr lang="en-US"/>
              <a:t> </a:t>
            </a:r>
            <a:r>
              <a:rPr lang="en-US" err="1"/>
              <a:t>som</a:t>
            </a:r>
            <a:r>
              <a:rPr lang="en-US"/>
              <a:t> </a:t>
            </a:r>
            <a:r>
              <a:rPr lang="en-US" err="1"/>
              <a:t>bruker</a:t>
            </a:r>
            <a:r>
              <a:rPr lang="en-US"/>
              <a:t> </a:t>
            </a:r>
            <a:r>
              <a:rPr lang="en-US" err="1"/>
              <a:t>musen</a:t>
            </a:r>
            <a:r>
              <a:rPr lang="en-US"/>
              <a:t> </a:t>
            </a:r>
            <a:r>
              <a:rPr lang="en-US" err="1"/>
              <a:t>implementerer</a:t>
            </a:r>
            <a:r>
              <a:rPr lang="en-US"/>
              <a:t> </a:t>
            </a:r>
            <a:r>
              <a:rPr lang="en-US" err="1"/>
              <a:t>enten</a:t>
            </a:r>
            <a:r>
              <a:rPr lang="en-US"/>
              <a:t> </a:t>
            </a:r>
            <a:r>
              <a:rPr lang="en-US" err="1"/>
              <a:t>MouseListener</a:t>
            </a:r>
            <a:r>
              <a:rPr lang="en-US"/>
              <a:t> </a:t>
            </a:r>
            <a:r>
              <a:rPr lang="en-US" err="1"/>
              <a:t>eller</a:t>
            </a:r>
            <a:r>
              <a:rPr lang="en-US"/>
              <a:t> </a:t>
            </a:r>
            <a:r>
              <a:rPr lang="en-US" err="1"/>
              <a:t>så</a:t>
            </a:r>
            <a:r>
              <a:rPr lang="en-US"/>
              <a:t> </a:t>
            </a:r>
            <a:r>
              <a:rPr lang="en-US" err="1"/>
              <a:t>utvider</a:t>
            </a:r>
            <a:r>
              <a:rPr lang="en-US"/>
              <a:t> de den </a:t>
            </a:r>
            <a:r>
              <a:rPr lang="en-US" err="1"/>
              <a:t>abstrakte</a:t>
            </a:r>
            <a:r>
              <a:rPr lang="en-US"/>
              <a:t> </a:t>
            </a:r>
            <a:r>
              <a:rPr lang="en-US" err="1"/>
              <a:t>klassen</a:t>
            </a:r>
            <a:r>
              <a:rPr lang="en-US"/>
              <a:t> </a:t>
            </a:r>
            <a:r>
              <a:rPr lang="en-US" err="1"/>
              <a:t>MouseAdapter</a:t>
            </a:r>
            <a:r>
              <a:rPr lang="en-US"/>
              <a:t>.</a:t>
            </a:r>
          </a:p>
          <a:p>
            <a:r>
              <a:rPr lang="en-US">
                <a:cs typeface="Calibri"/>
              </a:rPr>
              <a:t>I </a:t>
            </a:r>
            <a:r>
              <a:rPr lang="en-US" err="1">
                <a:cs typeface="Calibri"/>
              </a:rPr>
              <a:t>vår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applikasjon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skal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gjøre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sistnevnte</a:t>
            </a:r>
            <a:r>
              <a:rPr lang="en-US">
                <a:cs typeface="Calibri"/>
              </a:rPr>
              <a:t>.</a:t>
            </a:r>
          </a:p>
          <a:p>
            <a:r>
              <a:rPr lang="en-US" err="1">
                <a:cs typeface="Calibri"/>
              </a:rPr>
              <a:t>Bemerk</a:t>
            </a:r>
            <a:r>
              <a:rPr lang="en-US">
                <a:cs typeface="Calibri"/>
              </a:rPr>
              <a:t> at </a:t>
            </a:r>
            <a:r>
              <a:rPr lang="en-US" err="1">
                <a:cs typeface="Calibri"/>
              </a:rPr>
              <a:t>MouseAdapter</a:t>
            </a:r>
            <a:r>
              <a:rPr lang="en-US">
                <a:cs typeface="Calibri"/>
              </a:rPr>
              <a:t> er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supertype av </a:t>
            </a:r>
            <a:r>
              <a:rPr lang="en-US" err="1">
                <a:cs typeface="Calibri"/>
              </a:rPr>
              <a:t>MouseListener</a:t>
            </a:r>
            <a:r>
              <a:rPr lang="en-US">
                <a:cs typeface="Calibri"/>
              </a:rPr>
              <a:t>.</a:t>
            </a:r>
          </a:p>
          <a:p>
            <a:r>
              <a:rPr lang="en-US" err="1">
                <a:cs typeface="Calibri"/>
              </a:rPr>
              <a:t>Grensesnittet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MouseListener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metoder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mousePressed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mouseReleased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mouseClicked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mouseMoved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mouseDragged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osv</a:t>
            </a:r>
            <a:r>
              <a:rPr lang="en-US">
                <a:cs typeface="Calibri"/>
              </a:rPr>
              <a:t>.</a:t>
            </a:r>
          </a:p>
          <a:p>
            <a:r>
              <a:rPr lang="en-US" err="1">
                <a:cs typeface="Calibri"/>
              </a:rPr>
              <a:t>MouseAdapter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tomme</a:t>
            </a:r>
            <a:r>
              <a:rPr lang="en-US">
                <a:cs typeface="Calibri"/>
              </a:rPr>
              <a:t>" </a:t>
            </a:r>
            <a:r>
              <a:rPr lang="en-US" err="1">
                <a:cs typeface="Calibri"/>
              </a:rPr>
              <a:t>implementasjoner</a:t>
            </a:r>
            <a:r>
              <a:rPr lang="en-US">
                <a:cs typeface="Calibri"/>
              </a:rPr>
              <a:t> av alle </a:t>
            </a:r>
            <a:r>
              <a:rPr lang="en-US" err="1">
                <a:cs typeface="Calibri"/>
              </a:rPr>
              <a:t>disse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Som </a:t>
            </a:r>
            <a:r>
              <a:rPr lang="en-US" err="1">
                <a:cs typeface="Calibri"/>
              </a:rPr>
              <a:t>gjør</a:t>
            </a:r>
            <a:r>
              <a:rPr lang="en-US">
                <a:cs typeface="Calibri"/>
              </a:rPr>
              <a:t> at man </a:t>
            </a:r>
            <a:r>
              <a:rPr lang="en-US" err="1">
                <a:cs typeface="Calibri"/>
              </a:rPr>
              <a:t>kan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overskrive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kun</a:t>
            </a:r>
            <a:r>
              <a:rPr lang="en-US">
                <a:cs typeface="Calibri"/>
              </a:rPr>
              <a:t> de </a:t>
            </a:r>
            <a:r>
              <a:rPr lang="en-US" err="1">
                <a:cs typeface="Calibri"/>
              </a:rPr>
              <a:t>metodene</a:t>
            </a:r>
            <a:r>
              <a:rPr lang="en-US">
                <a:cs typeface="Calibri"/>
              </a:rPr>
              <a:t> vi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bruk for,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gir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bedre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kodestil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små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applikasjoner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77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904474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eksamen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blir</a:t>
            </a:r>
            <a:r>
              <a:rPr lang="en-US">
                <a:cs typeface="Calibri"/>
              </a:rPr>
              <a:t> det </a:t>
            </a:r>
            <a:r>
              <a:rPr lang="en-US" err="1">
                <a:cs typeface="Calibri"/>
              </a:rPr>
              <a:t>liksom</a:t>
            </a:r>
            <a:r>
              <a:rPr lang="en-US">
                <a:cs typeface="Calibri"/>
              </a:rPr>
              <a:t> tatt for </a:t>
            </a:r>
            <a:r>
              <a:rPr lang="en-US" err="1">
                <a:cs typeface="Calibri"/>
              </a:rPr>
              <a:t>gitt</a:t>
            </a:r>
            <a:r>
              <a:rPr lang="en-US">
                <a:cs typeface="Calibri"/>
              </a:rPr>
              <a:t> at </a:t>
            </a:r>
            <a:r>
              <a:rPr lang="en-US" err="1">
                <a:cs typeface="Calibri"/>
              </a:rPr>
              <a:t>dere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måte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skjønner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hva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gjør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hva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Det er god </a:t>
            </a:r>
            <a:r>
              <a:rPr lang="en-US" err="1">
                <a:cs typeface="Calibri"/>
              </a:rPr>
              <a:t>sannsynlighet</a:t>
            </a:r>
            <a:r>
              <a:rPr lang="en-US">
                <a:cs typeface="Calibri"/>
              </a:rPr>
              <a:t> for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form for GUI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eksamen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G'en</a:t>
            </a:r>
            <a:r>
              <a:rPr lang="en-US">
                <a:cs typeface="Calibri"/>
              </a:rPr>
              <a:t> I GUI </a:t>
            </a:r>
            <a:r>
              <a:rPr lang="en-US" err="1">
                <a:cs typeface="Calibri"/>
              </a:rPr>
              <a:t>Står</a:t>
            </a:r>
            <a:r>
              <a:rPr lang="en-US">
                <a:cs typeface="Calibri"/>
              </a:rPr>
              <a:t> for jo for Graphical.</a:t>
            </a:r>
          </a:p>
          <a:p>
            <a:r>
              <a:rPr lang="en-US">
                <a:cs typeface="Calibri"/>
              </a:rPr>
              <a:t>Graphical </a:t>
            </a:r>
            <a:r>
              <a:rPr lang="en-US" err="1">
                <a:cs typeface="Calibri"/>
              </a:rPr>
              <a:t>betyr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grafikk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grafikk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deres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verden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betyr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betyr</a:t>
            </a:r>
            <a:r>
              <a:rPr lang="en-US">
                <a:cs typeface="Calibri"/>
              </a:rPr>
              <a:t> Swing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awt</a:t>
            </a:r>
            <a:r>
              <a:rPr lang="en-US">
                <a:cs typeface="Calibri"/>
              </a:rPr>
              <a:t>.</a:t>
            </a:r>
            <a:endParaRPr lang="en-US"/>
          </a:p>
          <a:p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det å I alle fall </a:t>
            </a:r>
            <a:r>
              <a:rPr lang="en-US" err="1">
                <a:cs typeface="Calibri"/>
              </a:rPr>
              <a:t>forstå</a:t>
            </a:r>
            <a:r>
              <a:rPr lang="en-US">
                <a:cs typeface="Calibri"/>
              </a:rPr>
              <a:t> det </a:t>
            </a:r>
            <a:r>
              <a:rPr lang="en-US" err="1">
                <a:cs typeface="Calibri"/>
              </a:rPr>
              <a:t>grunnleggende</a:t>
            </a:r>
            <a:r>
              <a:rPr lang="en-US">
                <a:cs typeface="Calibri"/>
              </a:rPr>
              <a:t> her,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greie</a:t>
            </a:r>
            <a:r>
              <a:rPr lang="en-US">
                <a:cs typeface="Calibri"/>
              </a:rPr>
              <a:t> å lese </a:t>
            </a:r>
            <a:r>
              <a:rPr lang="en-US" err="1">
                <a:cs typeface="Calibri"/>
              </a:rPr>
              <a:t>denne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typen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kode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vil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være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ganske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kjekk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fordel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Det å </a:t>
            </a:r>
            <a:r>
              <a:rPr lang="en-US" err="1">
                <a:cs typeface="Calibri"/>
              </a:rPr>
              <a:t>skjønne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sammenhenger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mellom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ulike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moduler</a:t>
            </a:r>
            <a:r>
              <a:rPr lang="en-US">
                <a:cs typeface="Calibri"/>
              </a:rPr>
              <a:t> er </a:t>
            </a:r>
            <a:r>
              <a:rPr lang="en-US" err="1">
                <a:cs typeface="Calibri"/>
              </a:rPr>
              <a:t>også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gjerne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sånne</a:t>
            </a:r>
            <a:r>
              <a:rPr lang="en-US">
                <a:cs typeface="Calibri"/>
              </a:rPr>
              <a:t> ting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ikke</a:t>
            </a:r>
            <a:r>
              <a:rPr lang="en-US">
                <a:cs typeface="Calibri"/>
              </a:rPr>
              <a:t> er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veldig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lett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få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hjelp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ChatGPT av</a:t>
            </a:r>
          </a:p>
          <a:p>
            <a:r>
              <a:rPr lang="en-US" err="1">
                <a:cs typeface="Calibri"/>
              </a:rPr>
              <a:t>Når</a:t>
            </a:r>
            <a:r>
              <a:rPr lang="en-US">
                <a:cs typeface="Calibri"/>
              </a:rPr>
              <a:t> man </a:t>
            </a:r>
            <a:r>
              <a:rPr lang="en-US" err="1">
                <a:cs typeface="Calibri"/>
              </a:rPr>
              <a:t>skriver</a:t>
            </a:r>
            <a:r>
              <a:rPr lang="en-US">
                <a:cs typeface="Calibri"/>
              </a:rPr>
              <a:t> god OOP-</a:t>
            </a:r>
            <a:r>
              <a:rPr lang="en-US" err="1">
                <a:cs typeface="Calibri"/>
              </a:rPr>
              <a:t>kode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følger</a:t>
            </a:r>
            <a:r>
              <a:rPr lang="en-US">
                <a:cs typeface="Calibri"/>
              </a:rPr>
              <a:t> man </a:t>
            </a:r>
            <a:r>
              <a:rPr lang="en-US" err="1">
                <a:cs typeface="Calibri"/>
              </a:rPr>
              <a:t>gjerne</a:t>
            </a:r>
            <a:r>
              <a:rPr lang="en-US">
                <a:cs typeface="Calibri"/>
              </a:rPr>
              <a:t> et </a:t>
            </a:r>
            <a:r>
              <a:rPr lang="en-US" err="1">
                <a:cs typeface="Calibri"/>
              </a:rPr>
              <a:t>prinsipp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heter</a:t>
            </a:r>
            <a:r>
              <a:rPr lang="en-US">
                <a:cs typeface="Calibri"/>
              </a:rPr>
              <a:t> Single Responsibility Principle,</a:t>
            </a:r>
          </a:p>
          <a:p>
            <a:r>
              <a:rPr lang="en-US" err="1">
                <a:cs typeface="Calibri"/>
              </a:rPr>
              <a:t>Hvor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hver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programvaremodul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har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ett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ansvarsområde</a:t>
            </a:r>
            <a:r>
              <a:rPr lang="en-US">
                <a:cs typeface="Calibri"/>
              </a:rPr>
              <a:t>. Dette </a:t>
            </a:r>
            <a:r>
              <a:rPr lang="en-US" err="1">
                <a:cs typeface="Calibri"/>
              </a:rPr>
              <a:t>fører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praksis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til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veldig</a:t>
            </a:r>
            <a:r>
              <a:rPr lang="en-US">
                <a:cs typeface="Calibri"/>
              </a:rPr>
              <a:t> mange filer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sammenhenger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80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9867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Denne ligger </a:t>
            </a:r>
            <a:r>
              <a:rPr lang="en-US" err="1">
                <a:cs typeface="Calibri"/>
              </a:rPr>
              <a:t>også</a:t>
            </a:r>
            <a:r>
              <a:rPr lang="en-US">
                <a:cs typeface="Calibri"/>
              </a:rPr>
              <a:t> I README-</a:t>
            </a:r>
            <a:r>
              <a:rPr lang="en-US" err="1">
                <a:cs typeface="Calibri"/>
              </a:rPr>
              <a:t>filen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lenke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Lag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fork, </a:t>
            </a:r>
            <a:r>
              <a:rPr lang="en-US" err="1">
                <a:cs typeface="Calibri"/>
              </a:rPr>
              <a:t>klon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og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begynn</a:t>
            </a:r>
            <a:r>
              <a:rPr lang="en-US">
                <a:cs typeface="Calibri"/>
              </a:rPr>
              <a:t> å </a:t>
            </a:r>
            <a:r>
              <a:rPr lang="en-US" err="1">
                <a:cs typeface="Calibri"/>
              </a:rPr>
              <a:t>titt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gjennom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kodebasen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bli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litt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kjent</a:t>
            </a:r>
            <a:r>
              <a:rPr lang="en-US">
                <a:cs typeface="Calibri"/>
              </a:rPr>
              <a:t> med den.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82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616790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84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12941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Model implements </a:t>
            </a:r>
            <a:r>
              <a:rPr lang="en-US" err="1">
                <a:cs typeface="Calibri"/>
              </a:rPr>
              <a:t>ViewableModel</a:t>
            </a:r>
          </a:p>
          <a:p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"return this" </a:t>
            </a:r>
            <a:r>
              <a:rPr lang="en-US" err="1">
                <a:cs typeface="Calibri"/>
              </a:rPr>
              <a:t>på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begge</a:t>
            </a:r>
            <a:r>
              <a:rPr lang="en-US">
                <a:cs typeface="Calibri"/>
              </a:rPr>
              <a:t> metodene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85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4109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De enkleste innebygde typene, alle er enkelt forklart en form for tall</a:t>
            </a:r>
          </a:p>
          <a:p>
            <a:endParaRPr lang="nb-NO"/>
          </a:p>
          <a:p>
            <a:r>
              <a:rPr lang="nb-NO"/>
              <a:t>Alle typer som ikke er primitive er refererte typer, inkludert egendefinerte</a:t>
            </a:r>
          </a:p>
          <a:p>
            <a:endParaRPr lang="nb-NO"/>
          </a:p>
          <a:p>
            <a:r>
              <a:rPr lang="nb-NO"/>
              <a:t>Refererte typer er bygd opp i bunn og grunn av primitive typer</a:t>
            </a:r>
          </a:p>
          <a:p>
            <a:endParaRPr lang="nb-NO"/>
          </a:p>
          <a:p>
            <a:r>
              <a:rPr lang="nb-NO"/>
              <a:t>Alle primitive typer har sin versjon av refererte typer for å kunne bruke dem mer OO, innebygde metoder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47806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Gå</a:t>
            </a:r>
            <a:r>
              <a:rPr lang="en-US">
                <a:cs typeface="Calibri"/>
              </a:rPr>
              <a:t> I Main:</a:t>
            </a:r>
          </a:p>
          <a:p>
            <a:r>
              <a:rPr lang="en-US">
                <a:cs typeface="Calibri"/>
              </a:rPr>
              <a:t>Model </a:t>
            </a:r>
            <a:r>
              <a:rPr lang="en-US" err="1">
                <a:cs typeface="Calibri"/>
              </a:rPr>
              <a:t>model</a:t>
            </a:r>
            <a:r>
              <a:rPr lang="en-US">
                <a:cs typeface="Calibri"/>
              </a:rPr>
              <a:t> = new Model(9,9);</a:t>
            </a:r>
          </a:p>
          <a:p>
            <a:r>
              <a:rPr lang="en-US">
                <a:cs typeface="Calibri"/>
              </a:rPr>
              <a:t>View </a:t>
            </a:r>
            <a:r>
              <a:rPr lang="en-US" err="1">
                <a:cs typeface="Calibri"/>
              </a:rPr>
              <a:t>view</a:t>
            </a:r>
            <a:r>
              <a:rPr lang="en-US">
                <a:cs typeface="Calibri"/>
              </a:rPr>
              <a:t> = new View(model);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Endre:</a:t>
            </a:r>
          </a:p>
          <a:p>
            <a:r>
              <a:rPr lang="en-US" err="1">
                <a:cs typeface="Calibri"/>
              </a:rPr>
              <a:t>Frame.setContentPanel</a:t>
            </a:r>
            <a:r>
              <a:rPr lang="en-US">
                <a:cs typeface="Calibri"/>
              </a:rPr>
              <a:t>(view);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86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81992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Lag </a:t>
            </a:r>
            <a:r>
              <a:rPr lang="en-US" err="1">
                <a:cs typeface="Calibri"/>
              </a:rPr>
              <a:t>pakken</a:t>
            </a:r>
            <a:r>
              <a:rPr lang="en-US">
                <a:cs typeface="Calibri"/>
              </a:rPr>
              <a:t>, lag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grensesnittet</a:t>
            </a:r>
            <a:r>
              <a:rPr lang="en-US">
                <a:cs typeface="Calibri"/>
              </a:rPr>
              <a:t>. Lag </a:t>
            </a:r>
            <a:r>
              <a:rPr lang="en-US" err="1">
                <a:cs typeface="Calibri"/>
              </a:rPr>
              <a:t>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metode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grensenittet</a:t>
            </a:r>
            <a:r>
              <a:rPr lang="en-US">
                <a:cs typeface="Calibri"/>
              </a:rPr>
              <a:t>:</a:t>
            </a:r>
          </a:p>
          <a:p>
            <a:r>
              <a:rPr lang="en-US">
                <a:cs typeface="Calibri"/>
              </a:rPr>
              <a:t>Set(</a:t>
            </a:r>
            <a:r>
              <a:rPr lang="en-US" err="1">
                <a:cs typeface="Calibri"/>
              </a:rPr>
              <a:t>CellPosition</a:t>
            </a:r>
            <a:r>
              <a:rPr lang="en-US">
                <a:cs typeface="Calibri"/>
              </a:rPr>
              <a:t> pos)</a:t>
            </a:r>
          </a:p>
          <a:p>
            <a:r>
              <a:rPr lang="en-US">
                <a:cs typeface="Calibri"/>
              </a:rPr>
              <a:t>Eller</a:t>
            </a:r>
          </a:p>
          <a:p>
            <a:r>
              <a:rPr lang="en-US" err="1">
                <a:cs typeface="Calibri"/>
              </a:rPr>
              <a:t>SetColor</a:t>
            </a:r>
            <a:r>
              <a:rPr lang="en-US">
                <a:cs typeface="Calibri"/>
              </a:rPr>
              <a:t>(</a:t>
            </a:r>
            <a:r>
              <a:rPr lang="en-US" err="1">
                <a:cs typeface="Calibri"/>
              </a:rPr>
              <a:t>CellPosition</a:t>
            </a:r>
            <a:r>
              <a:rPr lang="en-US">
                <a:cs typeface="Calibri"/>
              </a:rPr>
              <a:t> pos)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88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820298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 </a:t>
            </a:r>
            <a:r>
              <a:rPr lang="en-US" err="1">
                <a:cs typeface="Calibri"/>
              </a:rPr>
              <a:t>konstruktøren</a:t>
            </a:r>
            <a:r>
              <a:rPr lang="en-US">
                <a:cs typeface="Calibri"/>
              </a:rPr>
              <a:t>:</a:t>
            </a:r>
          </a:p>
          <a:p>
            <a:r>
              <a:rPr lang="en-US" err="1">
                <a:cs typeface="Calibri"/>
              </a:rPr>
              <a:t>This.model</a:t>
            </a:r>
            <a:r>
              <a:rPr lang="en-US">
                <a:cs typeface="Calibri"/>
              </a:rPr>
              <a:t> = model;</a:t>
            </a:r>
          </a:p>
          <a:p>
            <a:r>
              <a:rPr lang="en-US" err="1">
                <a:cs typeface="Calibri"/>
              </a:rPr>
              <a:t>This.view</a:t>
            </a:r>
            <a:r>
              <a:rPr lang="en-US">
                <a:cs typeface="Calibri"/>
              </a:rPr>
              <a:t> = view;</a:t>
            </a:r>
          </a:p>
          <a:p>
            <a:r>
              <a:rPr lang="en-US" i="1" err="1"/>
              <a:t>this</a:t>
            </a:r>
            <a:r>
              <a:rPr lang="en-US" err="1"/>
              <a:t>.view.addMouseListener</a:t>
            </a:r>
            <a:r>
              <a:rPr lang="en-US"/>
              <a:t>(</a:t>
            </a:r>
            <a:r>
              <a:rPr lang="en-US" i="1"/>
              <a:t>this</a:t>
            </a:r>
            <a:r>
              <a:rPr lang="en-US"/>
              <a:t>);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Og </a:t>
            </a:r>
            <a:r>
              <a:rPr lang="en-US" err="1">
                <a:cs typeface="Calibri"/>
              </a:rPr>
              <a:t>så</a:t>
            </a:r>
            <a:r>
              <a:rPr lang="en-US">
                <a:cs typeface="Calibri"/>
              </a:rPr>
              <a:t>:</a:t>
            </a:r>
          </a:p>
          <a:p>
            <a:r>
              <a:rPr lang="en-US"/>
              <a:t>@Override</a:t>
            </a:r>
          </a:p>
          <a:p>
            <a:r>
              <a:rPr lang="en-US"/>
              <a:t>    public void </a:t>
            </a:r>
            <a:r>
              <a:rPr lang="en-US" err="1"/>
              <a:t>mousePressed</a:t>
            </a:r>
            <a:r>
              <a:rPr lang="en-US"/>
              <a:t>(</a:t>
            </a:r>
            <a:r>
              <a:rPr lang="en-US" err="1"/>
              <a:t>MouseEvent</a:t>
            </a:r>
            <a:r>
              <a:rPr lang="en-US"/>
              <a:t> e) {</a:t>
            </a:r>
            <a:endParaRPr lang="en-US">
              <a:cs typeface="Calibri"/>
            </a:endParaRPr>
          </a:p>
          <a:p>
            <a:r>
              <a:rPr lang="en-US"/>
              <a:t>        </a:t>
            </a:r>
            <a:r>
              <a:rPr lang="en-US" err="1"/>
              <a:t>model.set</a:t>
            </a:r>
            <a:r>
              <a:rPr lang="en-US"/>
              <a:t>(</a:t>
            </a:r>
            <a:r>
              <a:rPr lang="en-US" err="1"/>
              <a:t>view.getPixelConverter</a:t>
            </a:r>
            <a:r>
              <a:rPr lang="en-US"/>
              <a:t>().</a:t>
            </a:r>
            <a:r>
              <a:rPr lang="en-US" err="1"/>
              <a:t>pointToCellPosition</a:t>
            </a:r>
            <a:r>
              <a:rPr lang="en-US"/>
              <a:t>(</a:t>
            </a:r>
            <a:r>
              <a:rPr lang="en-US" err="1"/>
              <a:t>e.getPoint</a:t>
            </a:r>
            <a:r>
              <a:rPr lang="en-US"/>
              <a:t>()));</a:t>
            </a:r>
            <a:endParaRPr lang="en-US">
              <a:cs typeface="Calibri"/>
            </a:endParaRPr>
          </a:p>
          <a:p>
            <a:r>
              <a:rPr lang="en-US"/>
              <a:t>        </a:t>
            </a:r>
            <a:r>
              <a:rPr lang="en-US" err="1"/>
              <a:t>view.repaint</a:t>
            </a:r>
            <a:r>
              <a:rPr lang="en-US"/>
              <a:t>();</a:t>
            </a:r>
            <a:endParaRPr lang="en-US">
              <a:cs typeface="Calibri"/>
            </a:endParaRPr>
          </a:p>
          <a:p>
            <a:r>
              <a:rPr lang="en-US"/>
              <a:t>    }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89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748561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/* int ourCondition = this.underlyingConditionGrade.getValue();
        int theirCondition = o.underlyingConditionGrade.getValue();
        if (</a:t>
            </a:r>
            <a:r>
              <a:rPr lang="en-US" err="1"/>
              <a:t>theirCondition</a:t>
            </a:r>
            <a:r>
              <a:rPr lang="en-US"/>
              <a:t> &lt; </a:t>
            </a:r>
            <a:r>
              <a:rPr lang="en-US" err="1"/>
              <a:t>ourCondition</a:t>
            </a:r>
            <a:r>
              <a:rPr lang="en-US"/>
              <a:t>) {
            return -1;
        } else if (</a:t>
            </a:r>
            <a:r>
              <a:rPr lang="en-US" err="1"/>
              <a:t>theirCondition</a:t>
            </a:r>
            <a:r>
              <a:rPr lang="en-US"/>
              <a:t> &gt; </a:t>
            </a:r>
            <a:r>
              <a:rPr lang="en-US" err="1"/>
              <a:t>ourCondition</a:t>
            </a:r>
            <a:r>
              <a:rPr lang="en-US"/>
              <a:t>) {
            return 1;
        } else {
            if (</a:t>
            </a:r>
            <a:r>
              <a:rPr lang="en-US" err="1"/>
              <a:t>o.age</a:t>
            </a:r>
            <a:r>
              <a:rPr lang="en-US"/>
              <a:t> &lt; </a:t>
            </a:r>
            <a:r>
              <a:rPr lang="en-US" err="1"/>
              <a:t>this.age</a:t>
            </a:r>
            <a:r>
              <a:rPr lang="en-US"/>
              <a:t>)
                return -1;
            else if (</a:t>
            </a:r>
            <a:r>
              <a:rPr lang="en-US" err="1"/>
              <a:t>o.age</a:t>
            </a:r>
            <a:r>
              <a:rPr lang="en-US"/>
              <a:t> &gt; </a:t>
            </a:r>
            <a:r>
              <a:rPr lang="en-US" err="1"/>
              <a:t>this.age</a:t>
            </a:r>
            <a:r>
              <a:rPr lang="en-US"/>
              <a:t>)
                return 1;
            else
                return 0;
        } */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MEN.... Mange ting er </a:t>
            </a:r>
            <a:r>
              <a:rPr lang="en-US" err="1"/>
              <a:t>allerede</a:t>
            </a:r>
            <a:r>
              <a:rPr lang="en-US"/>
              <a:t> </a:t>
            </a:r>
            <a:r>
              <a:rPr lang="en-US" err="1"/>
              <a:t>sammenlignbart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før</a:t>
            </a:r>
            <a:r>
              <a:rPr lang="en-US"/>
              <a:t>. </a:t>
            </a:r>
            <a:r>
              <a:rPr lang="en-US" err="1"/>
              <a:t>Hvilke</a:t>
            </a:r>
            <a:r>
              <a:rPr lang="en-US"/>
              <a:t> </a:t>
            </a:r>
            <a:r>
              <a:rPr lang="en-US" err="1"/>
              <a:t>typer</a:t>
            </a:r>
            <a:r>
              <a:rPr lang="en-US"/>
              <a:t> er det vi </a:t>
            </a:r>
            <a:r>
              <a:rPr lang="en-US" err="1"/>
              <a:t>sammenligner</a:t>
            </a:r>
            <a:r>
              <a:rPr lang="en-US"/>
              <a:t> her? </a:t>
            </a:r>
            <a:r>
              <a:rPr lang="en-US" err="1"/>
              <a:t>Tror</a:t>
            </a:r>
            <a:r>
              <a:rPr lang="en-US"/>
              <a:t> du vi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gjenbruke</a:t>
            </a:r>
            <a:r>
              <a:rPr lang="en-US"/>
              <a:t> </a:t>
            </a:r>
            <a:r>
              <a:rPr lang="en-US" err="1"/>
              <a:t>eksisterende</a:t>
            </a:r>
            <a:r>
              <a:rPr lang="en-US"/>
              <a:t> </a:t>
            </a:r>
            <a:r>
              <a:rPr lang="en-US" err="1"/>
              <a:t>kode</a:t>
            </a:r>
            <a:r>
              <a:rPr lang="en-US"/>
              <a:t> </a:t>
            </a:r>
            <a:r>
              <a:rPr lang="en-US" err="1"/>
              <a:t>fra</a:t>
            </a:r>
            <a:r>
              <a:rPr lang="en-US"/>
              <a:t> </a:t>
            </a:r>
            <a:r>
              <a:rPr lang="en-US" err="1"/>
              <a:t>klassene</a:t>
            </a:r>
            <a:r>
              <a:rPr lang="en-US"/>
              <a:t> </a:t>
            </a:r>
            <a:r>
              <a:rPr lang="en-US" err="1"/>
              <a:t>deres</a:t>
            </a:r>
            <a:r>
              <a:rPr lang="en-US"/>
              <a:t>?
        int </a:t>
            </a:r>
            <a:r>
              <a:rPr lang="en-US" err="1"/>
              <a:t>ourCondition</a:t>
            </a:r>
            <a:r>
              <a:rPr lang="en-US"/>
              <a:t> = </a:t>
            </a:r>
            <a:r>
              <a:rPr lang="en-US" err="1"/>
              <a:t>this.underlyingConditionGrade.getValue</a:t>
            </a:r>
            <a:r>
              <a:rPr lang="en-US"/>
              <a:t>();
        int </a:t>
            </a:r>
            <a:r>
              <a:rPr lang="en-US" err="1"/>
              <a:t>theirCondition</a:t>
            </a:r>
            <a:r>
              <a:rPr lang="en-US"/>
              <a:t> = </a:t>
            </a:r>
            <a:r>
              <a:rPr lang="en-US" err="1"/>
              <a:t>o.underlyingConditionGrade.getValue</a:t>
            </a:r>
            <a:r>
              <a:rPr lang="en-US"/>
              <a:t>();
        if (</a:t>
            </a:r>
            <a:r>
              <a:rPr lang="en-US" err="1"/>
              <a:t>ourCondition</a:t>
            </a:r>
            <a:r>
              <a:rPr lang="en-US"/>
              <a:t> != </a:t>
            </a:r>
            <a:r>
              <a:rPr lang="en-US" err="1"/>
              <a:t>theirCondition</a:t>
            </a:r>
            <a:r>
              <a:rPr lang="en-US"/>
              <a:t>)
            return </a:t>
            </a:r>
            <a:r>
              <a:rPr lang="en-US" err="1"/>
              <a:t>Integer.compare</a:t>
            </a:r>
            <a:r>
              <a:rPr lang="en-US"/>
              <a:t>(</a:t>
            </a:r>
            <a:r>
              <a:rPr lang="en-US" err="1"/>
              <a:t>theirCondition</a:t>
            </a:r>
            <a:r>
              <a:rPr lang="en-US"/>
              <a:t>, </a:t>
            </a:r>
            <a:r>
              <a:rPr lang="en-US" err="1"/>
              <a:t>ourCondition</a:t>
            </a:r>
            <a:r>
              <a:rPr lang="en-US"/>
              <a:t>);
        else
            return </a:t>
            </a:r>
            <a:r>
              <a:rPr lang="en-US" err="1"/>
              <a:t>Integer.compare</a:t>
            </a:r>
            <a:r>
              <a:rPr lang="en-US"/>
              <a:t>(</a:t>
            </a:r>
            <a:r>
              <a:rPr lang="en-US" err="1"/>
              <a:t>o.age</a:t>
            </a:r>
            <a:r>
              <a:rPr lang="en-US"/>
              <a:t>, </a:t>
            </a:r>
            <a:r>
              <a:rPr lang="en-US" err="1"/>
              <a:t>this.age</a:t>
            </a:r>
            <a:r>
              <a:rPr lang="en-US"/>
              <a:t>);
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93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6812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Pek og forklar forskjellen på primitive typer og refererte</a:t>
            </a:r>
          </a:p>
          <a:p>
            <a:endParaRPr lang="nb-NO"/>
          </a:p>
          <a:p>
            <a:r>
              <a:rPr lang="nb-NO"/>
              <a:t>Standardverdier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28701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Arrays</a:t>
            </a:r>
            <a:r>
              <a:rPr lang="nb-NO"/>
              <a:t> finnes med enkel syntaks, men er lite fleksibelt</a:t>
            </a:r>
          </a:p>
          <a:p>
            <a:endParaRPr lang="nb-NO"/>
          </a:p>
          <a:p>
            <a:r>
              <a:rPr lang="nb-NO" err="1"/>
              <a:t>ArrayList</a:t>
            </a:r>
            <a:r>
              <a:rPr lang="nb-NO"/>
              <a:t> er derfor den vanligste erstatteren, mer fleksibelt</a:t>
            </a:r>
          </a:p>
          <a:p>
            <a:endParaRPr lang="nb-NO"/>
          </a:p>
          <a:p>
            <a:r>
              <a:rPr lang="nb-NO"/>
              <a:t>Finnes også noe som heter List som er over, kan være lurt å bruke det som type</a:t>
            </a:r>
          </a:p>
          <a:p>
            <a:endParaRPr lang="nb-NO"/>
          </a:p>
          <a:p>
            <a:r>
              <a:rPr lang="nb-NO"/>
              <a:t>Pass på å bruke </a:t>
            </a:r>
            <a:r>
              <a:rPr lang="nb-NO" err="1"/>
              <a:t>util</a:t>
            </a:r>
            <a:r>
              <a:rPr lang="nb-NO"/>
              <a:t> List og ikke </a:t>
            </a:r>
            <a:r>
              <a:rPr lang="nb-NO" err="1"/>
              <a:t>awt</a:t>
            </a:r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0748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Tenk over begrepet</a:t>
            </a:r>
          </a:p>
          <a:p>
            <a:endParaRPr lang="nb-NO"/>
          </a:p>
          <a:p>
            <a:r>
              <a:rPr lang="nb-NO"/>
              <a:t>Noe skal være statisk når det er felles for alle instanser av den klassen. Eks: Alle biler har hjul</a:t>
            </a:r>
          </a:p>
          <a:p>
            <a:endParaRPr lang="nb-NO"/>
          </a:p>
          <a:p>
            <a:r>
              <a:rPr lang="nb-NO"/>
              <a:t>Kan også være statisk når vi kun trenger en metode fra en klasse uten å ville lage et objekt. Eks: </a:t>
            </a:r>
            <a:r>
              <a:rPr lang="nb-NO" err="1"/>
              <a:t>DistanceCalculator</a:t>
            </a:r>
            <a:r>
              <a:rPr lang="nb-NO"/>
              <a:t> i </a:t>
            </a:r>
            <a:r>
              <a:rPr lang="nb-NO" err="1"/>
              <a:t>repo</a:t>
            </a:r>
            <a:endParaRPr lang="nb-NO"/>
          </a:p>
          <a:p>
            <a:endParaRPr lang="nb-NO"/>
          </a:p>
          <a:p>
            <a:r>
              <a:rPr lang="nb-NO"/>
              <a:t>Siden </a:t>
            </a:r>
            <a:r>
              <a:rPr lang="nb-NO" err="1"/>
              <a:t>statsike</a:t>
            </a:r>
            <a:r>
              <a:rPr lang="nb-NO"/>
              <a:t> ting tar avstand fra objekter så er det generelt sett ikke </a:t>
            </a:r>
            <a:r>
              <a:rPr lang="nb-NO" err="1"/>
              <a:t>oo</a:t>
            </a:r>
            <a:r>
              <a:rPr lang="nb-NO"/>
              <a:t> å bruke det, da er det noen regler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743C37-B427-374C-9DFF-D39E11586F1E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78166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84F128A-8479-A802-F7B0-9BACF1193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19377BC-84C1-B8F9-065C-60F7E95B3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B8288B8-0799-D1FE-2A04-4335DB09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0133A2E-6844-8841-3AA2-710C083C1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EBE082F5-1216-840B-2969-577DE92E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76719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F259BA3-9FE2-F0F8-65C9-6B0A729C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79F106C1-2B9A-DB33-D842-50856089D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E8A9798A-06D1-9FB4-F815-39717E627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FDCC41F2-E78C-3B68-84F2-A6BCC775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B3689DCB-5DEE-2E5A-9938-F3CFD9A4E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353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>
            <a:extLst>
              <a:ext uri="{FF2B5EF4-FFF2-40B4-BE49-F238E27FC236}">
                <a16:creationId xmlns:a16="http://schemas.microsoft.com/office/drawing/2014/main" id="{8D2EE2CE-448B-8E6F-C466-A7ACABAF9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>
            <a:extLst>
              <a:ext uri="{FF2B5EF4-FFF2-40B4-BE49-F238E27FC236}">
                <a16:creationId xmlns:a16="http://schemas.microsoft.com/office/drawing/2014/main" id="{F703B01A-C18F-F4C3-F520-A63BE491D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6BD02332-1507-2F4E-A9BF-55CC0E318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ADCBC46-FD32-10ED-7401-FEDA31A6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F17A9A31-769E-181C-C45A-4CA2D6F7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594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3E93171-10CD-CA7E-3AF4-D98D9EF0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AB788D4-2791-2C44-85F9-D33A33733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4A368A92-39C3-3EBD-15C6-990CD3921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B3849728-CCD7-0524-1767-0B97B12D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164AC5E-82F1-FBE8-354E-33930417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8595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89AFC13-16D2-8C25-E16D-AF9B32A0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23E4A11-5E1D-39DC-EF7D-7AADF23E8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A957B39F-1FE9-4CEB-977E-4E384254A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10E8B2E4-DCE0-22B3-369E-2546E058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C8345FC0-E9D0-27F1-4EE9-DB8908CF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610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347A2E-413E-A9AC-678B-02B8B1D2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F854503-9038-E7E8-A130-A43AFE3F9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A0803656-6CBD-3316-2D73-B1E92C1A0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332A095-5210-D941-EB0E-42296F14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2768AD6F-D2D8-DD56-023E-E21B9FA9E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1C4EDAB3-0184-CF9D-553C-E4761B216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31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9CA5C1B-7BC2-91C9-E5A9-EE6C87C83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D33A60B5-D157-1A7D-2898-4EEC63BF0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0BB5F97C-FAA9-09A0-7F27-28C7A7EB8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EB4DBFE3-3D2F-E363-F495-6D133D6B2C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0D3BFB3D-FDB8-5F4A-F3BD-2DE1098EE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>
            <a:extLst>
              <a:ext uri="{FF2B5EF4-FFF2-40B4-BE49-F238E27FC236}">
                <a16:creationId xmlns:a16="http://schemas.microsoft.com/office/drawing/2014/main" id="{4E36F880-4342-C58D-8D44-0FCFB700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8" name="Plassholder for bunntekst 7">
            <a:extLst>
              <a:ext uri="{FF2B5EF4-FFF2-40B4-BE49-F238E27FC236}">
                <a16:creationId xmlns:a16="http://schemas.microsoft.com/office/drawing/2014/main" id="{4A708AA7-D495-DB81-3B88-52EA4DA2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>
            <a:extLst>
              <a:ext uri="{FF2B5EF4-FFF2-40B4-BE49-F238E27FC236}">
                <a16:creationId xmlns:a16="http://schemas.microsoft.com/office/drawing/2014/main" id="{D19A8DB5-4162-CAC8-B08E-907DEBAA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890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1B1C7BC-29F2-BD54-106A-FEBDEB4F3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5B1F36D1-C41A-E69A-C61C-3C184123F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16F6EED4-1575-BA47-0C74-0EE6F926E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005D1998-1E59-FC56-2CED-1E8A50CC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7468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>
            <a:extLst>
              <a:ext uri="{FF2B5EF4-FFF2-40B4-BE49-F238E27FC236}">
                <a16:creationId xmlns:a16="http://schemas.microsoft.com/office/drawing/2014/main" id="{A680DA04-E2E2-B65F-3725-BB226464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3" name="Plassholder for bunntekst 2">
            <a:extLst>
              <a:ext uri="{FF2B5EF4-FFF2-40B4-BE49-F238E27FC236}">
                <a16:creationId xmlns:a16="http://schemas.microsoft.com/office/drawing/2014/main" id="{6880B942-829A-F7DA-07B4-12D49FE0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>
            <a:extLst>
              <a:ext uri="{FF2B5EF4-FFF2-40B4-BE49-F238E27FC236}">
                <a16:creationId xmlns:a16="http://schemas.microsoft.com/office/drawing/2014/main" id="{5E5A08F1-F62E-2543-27A7-DB9E8B42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3310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499E98-DBFC-4F24-6628-A3309CD3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ACCD1AD-92DE-26D3-F761-92933793B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04FE2944-32BF-661E-7BB5-576D387F1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250DF90C-1F44-0C87-D244-416A0AD8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C0951477-D08B-E2AD-A914-796E4FE0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BBED1462-7C28-2B39-007E-CBC77EE6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56552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22924D0-2CEF-F9FC-F771-28DB1208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CEEC4533-0164-8601-458D-983E7DE1B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C4375D8-AEB4-9BAA-447E-D962D69C67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>
            <a:extLst>
              <a:ext uri="{FF2B5EF4-FFF2-40B4-BE49-F238E27FC236}">
                <a16:creationId xmlns:a16="http://schemas.microsoft.com/office/drawing/2014/main" id="{6EED0F10-9F83-DDC8-85A5-E2F787B7C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6" name="Plassholder for bunntekst 5">
            <a:extLst>
              <a:ext uri="{FF2B5EF4-FFF2-40B4-BE49-F238E27FC236}">
                <a16:creationId xmlns:a16="http://schemas.microsoft.com/office/drawing/2014/main" id="{CC0A413C-398B-12EC-B425-FE5EC2531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>
            <a:extLst>
              <a:ext uri="{FF2B5EF4-FFF2-40B4-BE49-F238E27FC236}">
                <a16:creationId xmlns:a16="http://schemas.microsoft.com/office/drawing/2014/main" id="{21C2CB25-5BF1-7BC1-F08C-34FFE36A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1742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45E0B396-6A80-10FC-CB77-EBC7ADC0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1FC237BE-FEEE-7D19-CAF0-6FB1BC6719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82CF3A16-C97F-F2DC-B5E3-65D69CC68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D7B52-F2EE-AE4A-AA04-4FCB01A88AF0}" type="datetimeFigureOut">
              <a:rPr lang="nb-NO" smtClean="0"/>
              <a:t>16.05.2024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6DC1DDD7-505C-42BB-381E-183265496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1E5C27BB-947A-313E-3F5C-8B3283229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9145A3-FB49-5746-AA36-F65B443A96F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610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echeasy.com/2020/09/collection-hierarchy-in-java.html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9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24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customXml" Target="../ink/ink6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1" Type="http://schemas.openxmlformats.org/officeDocument/2006/relationships/image" Target="../media/image28.png"/><Relationship Id="rId24" Type="http://schemas.openxmlformats.org/officeDocument/2006/relationships/customXml" Target="../ink/ink12.xml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10" Type="http://schemas.openxmlformats.org/officeDocument/2006/relationships/customXml" Target="../ink/ink5.xml"/><Relationship Id="rId19" Type="http://schemas.openxmlformats.org/officeDocument/2006/relationships/image" Target="../media/image32.png"/><Relationship Id="rId4" Type="http://schemas.openxmlformats.org/officeDocument/2006/relationships/customXml" Target="../ink/ink2.xml"/><Relationship Id="rId9" Type="http://schemas.openxmlformats.org/officeDocument/2006/relationships/image" Target="../media/image2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5.xml"/><Relationship Id="rId5" Type="http://schemas.openxmlformats.org/officeDocument/2006/relationships/image" Target="../media/image38.png"/><Relationship Id="rId4" Type="http://schemas.openxmlformats.org/officeDocument/2006/relationships/customXml" Target="../ink/ink14.xml"/><Relationship Id="rId9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customXml" Target="../ink/ink17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customXml" Target="../ink/ink2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customXml" Target="../ink/ink20.xml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customXml" Target="../ink/ink22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customXml" Target="../ink/ink2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customXml" Target="../ink/ink23.xml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customXml" Target="../ink/ink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app.uib.no/Gisle.Kvamme/crashcoursevaccine" TargetMode="Externa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ib.no/student/114302/gj&#248;r-deg-klar-til-eksamen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586F3FF-C3FC-FD29-7445-AA9BE3180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91471"/>
            <a:ext cx="9144000" cy="2387600"/>
          </a:xfrm>
        </p:spPr>
        <p:txBody>
          <a:bodyPr/>
          <a:lstStyle/>
          <a:p>
            <a:r>
              <a:rPr lang="nb-NO"/>
              <a:t>INF101 </a:t>
            </a:r>
            <a:r>
              <a:rPr lang="nb-NO" err="1"/>
              <a:t>kræsjkurs</a:t>
            </a:r>
            <a:endParaRPr lang="nb-NO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544DF0D-924A-8002-F37B-F6328E696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/>
          <a:p>
            <a:r>
              <a:rPr lang="nb-NO"/>
              <a:t>Objektorientert programmering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7EA4EA-7AFA-64E2-5AC1-5934728A86E5}"/>
              </a:ext>
            </a:extLst>
          </p:cNvPr>
          <p:cNvSpPr txBox="1"/>
          <p:nvPr/>
        </p:nvSpPr>
        <p:spPr>
          <a:xfrm>
            <a:off x="3552567" y="6132041"/>
            <a:ext cx="510231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av Alexander </a:t>
            </a:r>
            <a:r>
              <a:rPr lang="en-US" sz="2400" b="1" err="1">
                <a:cs typeface="Calibri"/>
              </a:rPr>
              <a:t>Höpner</a:t>
            </a:r>
            <a:r>
              <a:rPr lang="en-US" sz="2400" b="1">
                <a:cs typeface="Calibri"/>
              </a:rPr>
              <a:t> </a:t>
            </a:r>
            <a:r>
              <a:rPr lang="en-US" sz="2400" b="1" err="1">
                <a:cs typeface="Calibri"/>
              </a:rPr>
              <a:t>og</a:t>
            </a:r>
            <a:r>
              <a:rPr lang="en-US" sz="2400" b="1">
                <a:cs typeface="Calibri"/>
              </a:rPr>
              <a:t> Gisle Kvamme</a:t>
            </a:r>
            <a:endParaRPr lang="en-US" sz="2400" b="1" err="1"/>
          </a:p>
        </p:txBody>
      </p:sp>
      <p:pic>
        <p:nvPicPr>
          <p:cNvPr id="6" name="Bilde 5" descr="Et bilde som inneholder mønster, kvadrat, kryssordoppgave, piksel&#10;&#10;Automatisk generert beskrivelse">
            <a:extLst>
              <a:ext uri="{FF2B5EF4-FFF2-40B4-BE49-F238E27FC236}">
                <a16:creationId xmlns:a16="http://schemas.microsoft.com/office/drawing/2014/main" id="{4A393A0F-26FA-5B8F-E989-506AF6472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737" y="162355"/>
            <a:ext cx="1571625" cy="1541972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82F8672B-8439-688E-9F73-69E8C1227C86}"/>
              </a:ext>
            </a:extLst>
          </p:cNvPr>
          <p:cNvSpPr txBox="1"/>
          <p:nvPr/>
        </p:nvSpPr>
        <p:spPr>
          <a:xfrm>
            <a:off x="7179468" y="229929"/>
            <a:ext cx="3293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err="1"/>
              <a:t>https</a:t>
            </a:r>
            <a:r>
              <a:rPr lang="nb-NO"/>
              <a:t>://</a:t>
            </a:r>
            <a:r>
              <a:rPr lang="nb-NO" err="1"/>
              <a:t>tinyurl.com</a:t>
            </a:r>
            <a:r>
              <a:rPr lang="nb-NO"/>
              <a:t>/inf101ccv24</a:t>
            </a:r>
          </a:p>
        </p:txBody>
      </p:sp>
    </p:spTree>
    <p:extLst>
      <p:ext uri="{BB962C8B-B14F-4D97-AF65-F5344CB8AC3E}">
        <p14:creationId xmlns:p14="http://schemas.microsoft.com/office/powerpoint/2010/main" val="1139288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FABBEE-A6BB-9944-1281-9BF1CDE7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Klasser og objekter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E512083E-4F9A-0CC6-61EC-0311A1C9A3E6}"/>
              </a:ext>
            </a:extLst>
          </p:cNvPr>
          <p:cNvSpPr txBox="1"/>
          <p:nvPr/>
        </p:nvSpPr>
        <p:spPr>
          <a:xfrm>
            <a:off x="838200" y="1297634"/>
            <a:ext cx="668311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Sheep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private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final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>
                <a:solidFill>
                  <a:srgbClr val="4FC1FF"/>
                </a:solidFill>
                <a:latin typeface="Fira Code" pitchFamily="49" charset="0"/>
              </a:rPr>
              <a:t>BREED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Sheep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private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Sheep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endParaRPr lang="nb-NO" sz="1400">
              <a:solidFill>
                <a:srgbClr val="D4D4D4"/>
              </a:solidFill>
              <a:latin typeface="Fira Code" pitchFamily="49" charset="0"/>
            </a:endParaRP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Sheep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9CDCFE"/>
                </a:solidFill>
                <a:effectLst/>
                <a:latin typeface="Fira Code" pitchFamily="49" charset="0"/>
              </a:rPr>
              <a:t>BREED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)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endParaRPr lang="nb-NO" sz="1400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getBreed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FC1FF"/>
                </a:solidFill>
                <a:effectLst/>
                <a:latin typeface="Fira Code" pitchFamily="49" charset="0"/>
              </a:rPr>
              <a:t>breed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getName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endParaRPr lang="nb-NO" sz="1400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makeSound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Baaaah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!"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A2AC5D6B-E1D9-F1D0-8194-CFD5B67B193B}"/>
              </a:ext>
            </a:extLst>
          </p:cNvPr>
          <p:cNvSpPr txBox="1"/>
          <p:nvPr/>
        </p:nvSpPr>
        <p:spPr>
          <a:xfrm>
            <a:off x="8965364" y="1297634"/>
            <a:ext cx="157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Klassekonstant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8DEF9D2D-7791-BD47-295D-8FC77015BE1F}"/>
              </a:ext>
            </a:extLst>
          </p:cNvPr>
          <p:cNvSpPr txBox="1"/>
          <p:nvPr/>
        </p:nvSpPr>
        <p:spPr>
          <a:xfrm>
            <a:off x="8947923" y="2538847"/>
            <a:ext cx="158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bg1"/>
                </a:solidFill>
                <a:sym typeface="Wingdings" pitchFamily="2" charset="2"/>
              </a:rPr>
              <a:t>Instansvariabel</a:t>
            </a:r>
            <a:endParaRPr lang="nb-NO">
              <a:solidFill>
                <a:schemeClr val="bg1"/>
              </a:solidFill>
            </a:endParaRPr>
          </a:p>
        </p:txBody>
      </p:sp>
      <p:sp>
        <p:nvSpPr>
          <p:cNvPr id="14" name="TekstSylinder 13">
            <a:extLst>
              <a:ext uri="{FF2B5EF4-FFF2-40B4-BE49-F238E27FC236}">
                <a16:creationId xmlns:a16="http://schemas.microsoft.com/office/drawing/2014/main" id="{F47928FB-2AC9-16B2-9EC3-63A10690088C}"/>
              </a:ext>
            </a:extLst>
          </p:cNvPr>
          <p:cNvSpPr txBox="1"/>
          <p:nvPr/>
        </p:nvSpPr>
        <p:spPr>
          <a:xfrm>
            <a:off x="9097547" y="3429000"/>
            <a:ext cx="12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Konstruktør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0852B6CE-B8E4-47EB-BA5C-8A87DEED7570}"/>
              </a:ext>
            </a:extLst>
          </p:cNvPr>
          <p:cNvSpPr txBox="1"/>
          <p:nvPr/>
        </p:nvSpPr>
        <p:spPr>
          <a:xfrm>
            <a:off x="8919705" y="4586990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Instansmetoder</a:t>
            </a:r>
          </a:p>
        </p:txBody>
      </p:sp>
      <p:cxnSp>
        <p:nvCxnSpPr>
          <p:cNvPr id="4" name="Rett pil 3">
            <a:extLst>
              <a:ext uri="{FF2B5EF4-FFF2-40B4-BE49-F238E27FC236}">
                <a16:creationId xmlns:a16="http://schemas.microsoft.com/office/drawing/2014/main" id="{DFFCD87E-CD7D-6210-EF13-A14B4DA70EB2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781800" y="1482300"/>
            <a:ext cx="2183564" cy="411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tt pil 9">
            <a:extLst>
              <a:ext uri="{FF2B5EF4-FFF2-40B4-BE49-F238E27FC236}">
                <a16:creationId xmlns:a16="http://schemas.microsoft.com/office/drawing/2014/main" id="{28096FFF-150A-545C-8FBA-BFFEB425ABE0}"/>
              </a:ext>
            </a:extLst>
          </p:cNvPr>
          <p:cNvCxnSpPr>
            <a:cxnSpLocks/>
          </p:cNvCxnSpPr>
          <p:nvPr/>
        </p:nvCxnSpPr>
        <p:spPr>
          <a:xfrm flipH="1" flipV="1">
            <a:off x="4179757" y="2166257"/>
            <a:ext cx="4785607" cy="56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Rett pil 11">
            <a:extLst>
              <a:ext uri="{FF2B5EF4-FFF2-40B4-BE49-F238E27FC236}">
                <a16:creationId xmlns:a16="http://schemas.microsoft.com/office/drawing/2014/main" id="{FD1D59A2-97C1-662D-AE91-5640DB3925CC}"/>
              </a:ext>
            </a:extLst>
          </p:cNvPr>
          <p:cNvCxnSpPr>
            <a:cxnSpLocks/>
          </p:cNvCxnSpPr>
          <p:nvPr/>
        </p:nvCxnSpPr>
        <p:spPr>
          <a:xfrm flipH="1" flipV="1">
            <a:off x="4855029" y="2640342"/>
            <a:ext cx="4242518" cy="970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Rett pil 14">
            <a:extLst>
              <a:ext uri="{FF2B5EF4-FFF2-40B4-BE49-F238E27FC236}">
                <a16:creationId xmlns:a16="http://schemas.microsoft.com/office/drawing/2014/main" id="{DCEC1267-D177-D55F-72DA-6B6296E850F4}"/>
              </a:ext>
            </a:extLst>
          </p:cNvPr>
          <p:cNvCxnSpPr>
            <a:cxnSpLocks/>
          </p:cNvCxnSpPr>
          <p:nvPr/>
        </p:nvCxnSpPr>
        <p:spPr>
          <a:xfrm flipH="1" flipV="1">
            <a:off x="4179757" y="3498532"/>
            <a:ext cx="4917790" cy="123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Rett pil 17">
            <a:extLst>
              <a:ext uri="{FF2B5EF4-FFF2-40B4-BE49-F238E27FC236}">
                <a16:creationId xmlns:a16="http://schemas.microsoft.com/office/drawing/2014/main" id="{2DB96B8D-35B7-3791-EB64-C21F7847DC62}"/>
              </a:ext>
            </a:extLst>
          </p:cNvPr>
          <p:cNvCxnSpPr>
            <a:cxnSpLocks/>
          </p:cNvCxnSpPr>
          <p:nvPr/>
        </p:nvCxnSpPr>
        <p:spPr>
          <a:xfrm flipH="1" flipV="1">
            <a:off x="4855029" y="4543055"/>
            <a:ext cx="4092894" cy="22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Rett pil 19">
            <a:extLst>
              <a:ext uri="{FF2B5EF4-FFF2-40B4-BE49-F238E27FC236}">
                <a16:creationId xmlns:a16="http://schemas.microsoft.com/office/drawing/2014/main" id="{DDC9F222-35D8-CB29-3ACC-6FCDE7BE923B}"/>
              </a:ext>
            </a:extLst>
          </p:cNvPr>
          <p:cNvCxnSpPr>
            <a:cxnSpLocks/>
          </p:cNvCxnSpPr>
          <p:nvPr/>
        </p:nvCxnSpPr>
        <p:spPr>
          <a:xfrm flipH="1">
            <a:off x="4724400" y="4794350"/>
            <a:ext cx="4223523" cy="581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Rett pil 21">
            <a:extLst>
              <a:ext uri="{FF2B5EF4-FFF2-40B4-BE49-F238E27FC236}">
                <a16:creationId xmlns:a16="http://schemas.microsoft.com/office/drawing/2014/main" id="{515E484A-B5F5-1D0D-2238-CD8FBB4C443F}"/>
              </a:ext>
            </a:extLst>
          </p:cNvPr>
          <p:cNvCxnSpPr>
            <a:cxnSpLocks/>
          </p:cNvCxnSpPr>
          <p:nvPr/>
        </p:nvCxnSpPr>
        <p:spPr>
          <a:xfrm flipH="1">
            <a:off x="4855029" y="4816162"/>
            <a:ext cx="4092894" cy="1410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69327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3DB05CCB-CF31-3D83-2216-68126A87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Eksamensoppgave V22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833DA28D-D48F-A260-99BC-6A9763EFA513}"/>
              </a:ext>
            </a:extLst>
          </p:cNvPr>
          <p:cNvSpPr txBox="1"/>
          <p:nvPr/>
        </p:nvSpPr>
        <p:spPr>
          <a:xfrm>
            <a:off x="838199" y="1939529"/>
            <a:ext cx="787717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AIPlayer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	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private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=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b="0" err="1">
                <a:solidFill>
                  <a:srgbClr val="CE9178"/>
                </a:solidFill>
                <a:effectLst/>
                <a:latin typeface="Fira Code" pitchFamily="49" charset="0"/>
              </a:rPr>
              <a:t>AIPlayer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DCDCAA"/>
                </a:solidFill>
                <a:effectLst/>
                <a:latin typeface="Fira Code" pitchFamily="49" charset="0"/>
              </a:rPr>
              <a:t>talk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System</a:t>
            </a:r>
            <a:r>
              <a:rPr lang="nb-NO" b="0" err="1">
                <a:solidFill>
                  <a:srgbClr val="CCCCCC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4FC1FF"/>
                </a:solidFill>
                <a:effectLst/>
                <a:latin typeface="Fira Code" pitchFamily="49" charset="0"/>
              </a:rPr>
              <a:t>out</a:t>
            </a:r>
            <a:r>
              <a:rPr lang="nb-NO" b="0" err="1">
                <a:solidFill>
                  <a:srgbClr val="CCCCCC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println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"I am a robot </a:t>
            </a:r>
            <a:r>
              <a:rPr lang="nb-NO" b="0" err="1">
                <a:solidFill>
                  <a:srgbClr val="CE9178"/>
                </a:solidFill>
                <a:effectLst/>
                <a:latin typeface="Fira Code" pitchFamily="49" charset="0"/>
              </a:rPr>
              <a:t>brrrr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	@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Override</a:t>
            </a:r>
            <a:endParaRPr lang="nb-NO" b="0">
              <a:solidFill>
                <a:srgbClr val="CCCCCC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toString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	} </a:t>
            </a:r>
          </a:p>
          <a:p>
            <a:r>
              <a:rPr lang="nb-NO" b="0">
                <a:solidFill>
                  <a:srgbClr val="CCCCCC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0E667E59-7FCD-1DBC-7AEC-D823F4D49D96}"/>
              </a:ext>
            </a:extLst>
          </p:cNvPr>
          <p:cNvSpPr txBox="1"/>
          <p:nvPr/>
        </p:nvSpPr>
        <p:spPr>
          <a:xfrm>
            <a:off x="6579031" y="5881689"/>
            <a:ext cx="489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Hvor mange argumenter forventer konstruktøren?</a:t>
            </a:r>
          </a:p>
        </p:txBody>
      </p:sp>
    </p:spTree>
    <p:extLst>
      <p:ext uri="{BB962C8B-B14F-4D97-AF65-F5344CB8AC3E}">
        <p14:creationId xmlns:p14="http://schemas.microsoft.com/office/powerpoint/2010/main" val="1554641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FABBEE-A6BB-9944-1281-9BF1CDE7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Grensesnitt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E7028531-8D13-C2A5-6795-6F90F741A2F9}"/>
              </a:ext>
            </a:extLst>
          </p:cNvPr>
          <p:cNvSpPr txBox="1"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interface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Animal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makeSound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getBreed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getName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B3DEFFE2-75D2-1102-B27E-49BD13B29E3B}"/>
              </a:ext>
            </a:extLst>
          </p:cNvPr>
          <p:cNvSpPr txBox="1"/>
          <p:nvPr/>
        </p:nvSpPr>
        <p:spPr>
          <a:xfrm>
            <a:off x="8636000" y="3244334"/>
            <a:ext cx="321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>
                <a:solidFill>
                  <a:schemeClr val="bg1"/>
                </a:solidFill>
              </a:rPr>
              <a:t>Abstrakte metode-deklarasjoner</a:t>
            </a:r>
          </a:p>
        </p:txBody>
      </p:sp>
    </p:spTree>
    <p:extLst>
      <p:ext uri="{BB962C8B-B14F-4D97-AF65-F5344CB8AC3E}">
        <p14:creationId xmlns:p14="http://schemas.microsoft.com/office/powerpoint/2010/main" val="31495779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FABBEE-A6BB-9944-1281-9BF1CDE7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Arv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6694C9B7-1D21-259A-8601-9BF0E87E391D}"/>
              </a:ext>
            </a:extLst>
          </p:cNvPr>
          <p:cNvSpPr txBox="1"/>
          <p:nvPr/>
        </p:nvSpPr>
        <p:spPr>
          <a:xfrm>
            <a:off x="3258457" y="2413337"/>
            <a:ext cx="56750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abstract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Mammal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boolean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laysEggs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false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24073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FABBEE-A6BB-9944-1281-9BF1CDE7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Arv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A458C14A-7555-86C8-4233-176018F9009D}"/>
              </a:ext>
            </a:extLst>
          </p:cNvPr>
          <p:cNvSpPr txBox="1"/>
          <p:nvPr/>
        </p:nvSpPr>
        <p:spPr>
          <a:xfrm>
            <a:off x="6442985" y="1079500"/>
            <a:ext cx="1204176" cy="523220"/>
          </a:xfrm>
          <a:prstGeom prst="rect">
            <a:avLst/>
          </a:prstGeom>
          <a:noFill/>
          <a:ln w="12700" cap="rnd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4176"/>
                      <a:gd name="connsiteY0" fmla="*/ 0 h 523220"/>
                      <a:gd name="connsiteX1" fmla="*/ 1204176 w 1204176"/>
                      <a:gd name="connsiteY1" fmla="*/ 0 h 523220"/>
                      <a:gd name="connsiteX2" fmla="*/ 1204176 w 1204176"/>
                      <a:gd name="connsiteY2" fmla="*/ 523220 h 523220"/>
                      <a:gd name="connsiteX3" fmla="*/ 0 w 1204176"/>
                      <a:gd name="connsiteY3" fmla="*/ 523220 h 523220"/>
                      <a:gd name="connsiteX4" fmla="*/ 0 w 1204176"/>
                      <a:gd name="connsiteY4" fmla="*/ 0 h 523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4176" h="523220" extrusionOk="0">
                        <a:moveTo>
                          <a:pt x="0" y="0"/>
                        </a:moveTo>
                        <a:cubicBezTo>
                          <a:pt x="257348" y="17599"/>
                          <a:pt x="740077" y="-30407"/>
                          <a:pt x="1204176" y="0"/>
                        </a:cubicBezTo>
                        <a:cubicBezTo>
                          <a:pt x="1204657" y="165391"/>
                          <a:pt x="1191954" y="468476"/>
                          <a:pt x="1204176" y="523220"/>
                        </a:cubicBezTo>
                        <a:cubicBezTo>
                          <a:pt x="915141" y="616560"/>
                          <a:pt x="461694" y="533081"/>
                          <a:pt x="0" y="523220"/>
                        </a:cubicBezTo>
                        <a:cubicBezTo>
                          <a:pt x="428" y="301148"/>
                          <a:pt x="46848" y="1034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nb-NO" sz="2800"/>
              <a:t>Animal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AB926B52-C119-0503-B54E-1F8A0006558B}"/>
              </a:ext>
            </a:extLst>
          </p:cNvPr>
          <p:cNvSpPr txBox="1"/>
          <p:nvPr/>
        </p:nvSpPr>
        <p:spPr>
          <a:xfrm>
            <a:off x="6299516" y="3167390"/>
            <a:ext cx="1491114" cy="523220"/>
          </a:xfrm>
          <a:prstGeom prst="rect">
            <a:avLst/>
          </a:prstGeom>
          <a:noFill/>
          <a:ln w="12700" cap="rnd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b-NO" sz="2800"/>
              <a:t>Mammal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8D3037C5-C451-EFFF-C2A8-188E0512AEDB}"/>
              </a:ext>
            </a:extLst>
          </p:cNvPr>
          <p:cNvSpPr txBox="1"/>
          <p:nvPr/>
        </p:nvSpPr>
        <p:spPr>
          <a:xfrm>
            <a:off x="6503097" y="5167312"/>
            <a:ext cx="1083951" cy="523220"/>
          </a:xfrm>
          <a:prstGeom prst="rect">
            <a:avLst/>
          </a:prstGeom>
          <a:noFill/>
          <a:ln w="12700" cap="rnd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nb-NO" sz="2800" err="1"/>
              <a:t>Sheep</a:t>
            </a:r>
            <a:endParaRPr lang="nb-NO" sz="2800"/>
          </a:p>
        </p:txBody>
      </p:sp>
      <p:cxnSp>
        <p:nvCxnSpPr>
          <p:cNvPr id="8" name="Rett pil 7">
            <a:extLst>
              <a:ext uri="{FF2B5EF4-FFF2-40B4-BE49-F238E27FC236}">
                <a16:creationId xmlns:a16="http://schemas.microsoft.com/office/drawing/2014/main" id="{4D37F7FF-372C-6E67-3EB2-87A67F1A93E6}"/>
              </a:ext>
            </a:extLst>
          </p:cNvPr>
          <p:cNvCxnSpPr>
            <a:cxnSpLocks/>
            <a:stCxn id="5" idx="0"/>
            <a:endCxn id="4" idx="2"/>
          </p:cNvCxnSpPr>
          <p:nvPr/>
        </p:nvCxnSpPr>
        <p:spPr>
          <a:xfrm flipV="1">
            <a:off x="7045073" y="3690610"/>
            <a:ext cx="0" cy="14767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tt pil 10">
            <a:extLst>
              <a:ext uri="{FF2B5EF4-FFF2-40B4-BE49-F238E27FC236}">
                <a16:creationId xmlns:a16="http://schemas.microsoft.com/office/drawing/2014/main" id="{74F507A0-6FD1-EAFA-CA2D-D3DED7355471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7045073" y="1602720"/>
            <a:ext cx="0" cy="156467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44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5016AB-EFA4-3AE3-C119-FF77F047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Eksamensoppgave V22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821684F5-0824-E812-107C-367CAB227FFC}"/>
              </a:ext>
            </a:extLst>
          </p:cNvPr>
          <p:cNvSpPr txBox="1"/>
          <p:nvPr/>
        </p:nvSpPr>
        <p:spPr>
          <a:xfrm>
            <a:off x="0" y="1304926"/>
            <a:ext cx="940593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>
                <a:solidFill>
                  <a:srgbClr val="4EC9B0"/>
                </a:solidFill>
                <a:effectLst/>
                <a:latin typeface="Fira Code" pitchFamily="49" charset="0"/>
              </a:rPr>
              <a:t>Person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private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	private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>
                <a:solidFill>
                  <a:srgbClr val="DCDCAA"/>
                </a:solidFill>
                <a:effectLst/>
                <a:latin typeface="Fira Code" pitchFamily="49" charset="0"/>
              </a:rPr>
              <a:t>Person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DCDCAA"/>
                </a:solidFill>
                <a:effectLst/>
                <a:latin typeface="Fira Code" pitchFamily="49" charset="0"/>
              </a:rPr>
              <a:t>getName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2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DCDCAA"/>
                </a:solidFill>
                <a:effectLst/>
                <a:latin typeface="Fira Code" pitchFamily="49" charset="0"/>
              </a:rPr>
              <a:t>getYearOfBirth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2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6AE608FA-A972-E5D9-D5EF-33212BC1250B}"/>
              </a:ext>
            </a:extLst>
          </p:cNvPr>
          <p:cNvSpPr txBox="1"/>
          <p:nvPr/>
        </p:nvSpPr>
        <p:spPr>
          <a:xfrm>
            <a:off x="6096000" y="3671194"/>
            <a:ext cx="70770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main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[]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args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Person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DCDCAA"/>
                </a:solidFill>
                <a:effectLst/>
                <a:latin typeface="Fira Code" pitchFamily="49" charset="0"/>
              </a:rPr>
              <a:t>Person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"Tor"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sz="1600" b="0">
                <a:solidFill>
                  <a:srgbClr val="B5CEA8"/>
                </a:solidFill>
                <a:effectLst/>
                <a:latin typeface="Fira Code" pitchFamily="49" charset="0"/>
              </a:rPr>
              <a:t>1999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Person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DCDCAA"/>
                </a:solidFill>
                <a:effectLst/>
                <a:latin typeface="Fira Code" pitchFamily="49" charset="0"/>
              </a:rPr>
              <a:t>Person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"To"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"r"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sz="1600" b="0">
                <a:solidFill>
                  <a:srgbClr val="B5CEA8"/>
                </a:solidFill>
                <a:effectLst/>
                <a:latin typeface="Fira Code" pitchFamily="49" charset="0"/>
              </a:rPr>
              <a:t>1999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System</a:t>
            </a:r>
            <a:r>
              <a:rPr lang="nb-NO" sz="16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4FC1FF"/>
                </a:solidFill>
                <a:effectLst/>
                <a:latin typeface="Fira Code" pitchFamily="49" charset="0"/>
              </a:rPr>
              <a:t>out</a:t>
            </a:r>
            <a:r>
              <a:rPr lang="nb-NO" sz="16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println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== </a:t>
            </a:r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5681685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5016AB-EFA4-3AE3-C119-FF77F047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Eksamensoppgave V22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ABEDF6BA-3C04-EFBC-FB13-58AEB68993ED}"/>
              </a:ext>
            </a:extLst>
          </p:cNvPr>
          <p:cNvSpPr txBox="1"/>
          <p:nvPr/>
        </p:nvSpPr>
        <p:spPr>
          <a:xfrm>
            <a:off x="0" y="1393647"/>
            <a:ext cx="1180147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>
                <a:solidFill>
                  <a:srgbClr val="4EC9B0"/>
                </a:solidFill>
                <a:effectLst/>
                <a:latin typeface="Fira Code" pitchFamily="49" charset="0"/>
              </a:rPr>
              <a:t>Person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private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	private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>
                <a:solidFill>
                  <a:srgbClr val="DCDCAA"/>
                </a:solidFill>
                <a:effectLst/>
                <a:latin typeface="Fira Code" pitchFamily="49" charset="0"/>
              </a:rPr>
              <a:t>Person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DCDCAA"/>
                </a:solidFill>
                <a:effectLst/>
                <a:latin typeface="Fira Code" pitchFamily="49" charset="0"/>
              </a:rPr>
              <a:t>getName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2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DCDCAA"/>
                </a:solidFill>
                <a:effectLst/>
                <a:latin typeface="Fira Code" pitchFamily="49" charset="0"/>
              </a:rPr>
              <a:t>getYearOfBirth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2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@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Override</a:t>
            </a:r>
            <a:endParaRPr lang="nb-NO" sz="1200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4EC9B0"/>
                </a:solidFill>
                <a:effectLst/>
                <a:latin typeface="Fira Code" pitchFamily="49" charset="0"/>
              </a:rPr>
              <a:t>boolean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DCDCAA"/>
                </a:solidFill>
                <a:effectLst/>
                <a:latin typeface="Fira Code" pitchFamily="49" charset="0"/>
              </a:rPr>
              <a:t>equals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200" b="0">
                <a:solidFill>
                  <a:srgbClr val="4EC9B0"/>
                </a:solidFill>
                <a:effectLst/>
                <a:latin typeface="Fira Code" pitchFamily="49" charset="0"/>
              </a:rPr>
              <a:t>Object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other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2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 err="1">
                <a:solidFill>
                  <a:srgbClr val="C586C0"/>
                </a:solidFill>
                <a:effectLst/>
                <a:latin typeface="Fira Code" pitchFamily="49" charset="0"/>
              </a:rPr>
              <a:t>if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(!(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other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instanceof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>
                <a:solidFill>
                  <a:srgbClr val="4EC9B0"/>
                </a:solidFill>
                <a:effectLst/>
                <a:latin typeface="Fira Code" pitchFamily="49" charset="0"/>
              </a:rPr>
              <a:t>Person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))</a:t>
            </a:r>
          </a:p>
          <a:p>
            <a:r>
              <a:rPr lang="nb-NO" sz="1200" b="0">
                <a:solidFill>
                  <a:srgbClr val="C586C0"/>
                </a:solidFill>
                <a:effectLst/>
                <a:latin typeface="Fira Code" pitchFamily="49" charset="0"/>
              </a:rPr>
              <a:t>			</a:t>
            </a:r>
            <a:r>
              <a:rPr lang="nb-NO" sz="12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>
                <a:solidFill>
                  <a:srgbClr val="569CD6"/>
                </a:solidFill>
                <a:effectLst/>
                <a:latin typeface="Fira Code" pitchFamily="49" charset="0"/>
              </a:rPr>
              <a:t>false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	</a:t>
            </a:r>
            <a:r>
              <a:rPr lang="nb-NO" sz="1200" b="0">
                <a:solidFill>
                  <a:srgbClr val="4EC9B0"/>
                </a:solidFill>
                <a:effectLst/>
                <a:latin typeface="Fira Code" pitchFamily="49" charset="0"/>
              </a:rPr>
              <a:t>Person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otherPerson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= (</a:t>
            </a:r>
            <a:r>
              <a:rPr lang="nb-NO" sz="1200" b="0">
                <a:solidFill>
                  <a:srgbClr val="4EC9B0"/>
                </a:solidFill>
                <a:effectLst/>
                <a:latin typeface="Fira Code" pitchFamily="49" charset="0"/>
              </a:rPr>
              <a:t>Person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)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other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C586C0"/>
                </a:solidFill>
                <a:effectLst/>
                <a:latin typeface="Fira Code" pitchFamily="49" charset="0"/>
              </a:rPr>
              <a:t>			</a:t>
            </a:r>
            <a:r>
              <a:rPr lang="nb-NO" sz="12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DCDCAA"/>
                </a:solidFill>
                <a:effectLst/>
                <a:latin typeface="Fira Code" pitchFamily="49" charset="0"/>
              </a:rPr>
              <a:t>equals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otherPerson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) &amp;&amp; </a:t>
            </a:r>
            <a:r>
              <a:rPr lang="nb-NO" sz="12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 == 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otherPerson</a:t>
            </a:r>
            <a:r>
              <a:rPr lang="nb-NO" sz="12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200" b="0" err="1">
                <a:solidFill>
                  <a:srgbClr val="9CDCFE"/>
                </a:solidFill>
                <a:effectLst/>
                <a:latin typeface="Fira Code" pitchFamily="49" charset="0"/>
              </a:rPr>
              <a:t>yearOfBirth</a:t>
            </a:r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2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320C6474-20A6-0B6F-5980-32E53136CACA}"/>
              </a:ext>
            </a:extLst>
          </p:cNvPr>
          <p:cNvSpPr txBox="1"/>
          <p:nvPr/>
        </p:nvSpPr>
        <p:spPr>
          <a:xfrm>
            <a:off x="6096000" y="3819047"/>
            <a:ext cx="67972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main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[]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args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Person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DCDCAA"/>
                </a:solidFill>
                <a:effectLst/>
                <a:latin typeface="Fira Code" pitchFamily="49" charset="0"/>
              </a:rPr>
              <a:t>Person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"Tor"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sz="1600" b="0">
                <a:solidFill>
                  <a:srgbClr val="B5CEA8"/>
                </a:solidFill>
                <a:effectLst/>
                <a:latin typeface="Fira Code" pitchFamily="49" charset="0"/>
              </a:rPr>
              <a:t>1999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Person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DCDCAA"/>
                </a:solidFill>
                <a:effectLst/>
                <a:latin typeface="Fira Code" pitchFamily="49" charset="0"/>
              </a:rPr>
              <a:t>Person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"To"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"r"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sz="1600" b="0">
                <a:solidFill>
                  <a:srgbClr val="B5CEA8"/>
                </a:solidFill>
                <a:effectLst/>
                <a:latin typeface="Fira Code" pitchFamily="49" charset="0"/>
              </a:rPr>
              <a:t>1999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System</a:t>
            </a:r>
            <a:r>
              <a:rPr lang="nb-NO" sz="16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4FC1FF"/>
                </a:solidFill>
                <a:effectLst/>
                <a:latin typeface="Fira Code" pitchFamily="49" charset="0"/>
              </a:rPr>
              <a:t>out</a:t>
            </a:r>
            <a:r>
              <a:rPr lang="nb-NO" sz="16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println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sz="16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equals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));</a:t>
            </a:r>
          </a:p>
          <a:p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410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8163CC9-03CA-371C-D25D-54AA9B28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/>
              <a:t>Java.lang.Object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C8B79D0-F0F7-5F1A-916D-A93A385DF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Alle objekter arver fra Object</a:t>
            </a:r>
          </a:p>
          <a:p>
            <a:r>
              <a:rPr lang="nb-NO"/>
              <a:t>Standardmetoder:</a:t>
            </a:r>
          </a:p>
          <a:p>
            <a:pPr lvl="1"/>
            <a:r>
              <a:rPr lang="nb-NO" err="1"/>
              <a:t>hashCode</a:t>
            </a:r>
            <a:r>
              <a:rPr lang="nb-NO"/>
              <a:t>()</a:t>
            </a:r>
          </a:p>
          <a:p>
            <a:pPr lvl="1"/>
            <a:r>
              <a:rPr lang="nb-NO" err="1"/>
              <a:t>equals</a:t>
            </a:r>
            <a:r>
              <a:rPr lang="nb-NO"/>
              <a:t>(Object obj)</a:t>
            </a:r>
          </a:p>
          <a:p>
            <a:pPr lvl="1"/>
            <a:r>
              <a:rPr lang="nb-NO" err="1"/>
              <a:t>toString</a:t>
            </a:r>
            <a:r>
              <a:rPr lang="nb-NO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101933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5016AB-EFA4-3AE3-C119-FF77F047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Likhet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6424DAD-8984-1314-1A4B-9823E4116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>
                <a:solidFill>
                  <a:schemeClr val="bg1"/>
                </a:solidFill>
              </a:rPr>
              <a:t>equals()</a:t>
            </a:r>
          </a:p>
          <a:p>
            <a:r>
              <a:rPr lang="nb-NO">
                <a:solidFill>
                  <a:schemeClr val="bg1"/>
                </a:solidFill>
              </a:rPr>
              <a:t>Standardimplementasjon fra Object (</a:t>
            </a:r>
            <a:r>
              <a:rPr lang="nb-NO" err="1">
                <a:solidFill>
                  <a:schemeClr val="bg1"/>
                </a:solidFill>
              </a:rPr>
              <a:t>java.lang</a:t>
            </a:r>
            <a:r>
              <a:rPr lang="nb-NO">
                <a:solidFill>
                  <a:schemeClr val="bg1"/>
                </a:solidFill>
              </a:rPr>
              <a:t>)</a:t>
            </a:r>
          </a:p>
          <a:p>
            <a:r>
              <a:rPr lang="nb-NO">
                <a:solidFill>
                  <a:schemeClr val="bg1"/>
                </a:solidFill>
              </a:rPr>
              <a:t>Må som regel lage egen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Sammenlign variabler</a:t>
            </a:r>
          </a:p>
          <a:p>
            <a:r>
              <a:rPr lang="nb-NO">
                <a:solidFill>
                  <a:schemeClr val="bg1"/>
                </a:solidFill>
              </a:rPr>
              <a:t>Krav til likhet: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Refleksivitet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Symmetri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Transitivitet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Konsistent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Null-sikkerhet</a:t>
            </a:r>
          </a:p>
          <a:p>
            <a:pPr lvl="1"/>
            <a:r>
              <a:rPr lang="nb-NO" err="1">
                <a:solidFill>
                  <a:schemeClr val="bg1"/>
                </a:solidFill>
              </a:rPr>
              <a:t>hash</a:t>
            </a:r>
            <a:r>
              <a:rPr lang="nb-NO">
                <a:solidFill>
                  <a:schemeClr val="bg1"/>
                </a:solidFill>
              </a:rPr>
              <a:t>-sikkerhet</a:t>
            </a:r>
          </a:p>
        </p:txBody>
      </p:sp>
    </p:spTree>
    <p:extLst>
      <p:ext uri="{BB962C8B-B14F-4D97-AF65-F5344CB8AC3E}">
        <p14:creationId xmlns:p14="http://schemas.microsoft.com/office/powerpoint/2010/main" val="32382335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47F34F2-9D68-44AC-7FB8-7A8A3F4C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Sammenlikning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8083359-6794-9FF6-9A4B-06781134F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err="1"/>
              <a:t>Comparable</a:t>
            </a:r>
            <a:r>
              <a:rPr lang="nb-NO"/>
              <a:t>&lt;T&gt;</a:t>
            </a:r>
          </a:p>
          <a:p>
            <a:pPr lvl="1"/>
            <a:r>
              <a:rPr lang="nb-NO" err="1"/>
              <a:t>comapareTo</a:t>
            </a:r>
            <a:r>
              <a:rPr lang="nb-NO"/>
              <a:t>(T o)</a:t>
            </a:r>
          </a:p>
          <a:p>
            <a:r>
              <a:rPr lang="nb-NO"/>
              <a:t>Total orden</a:t>
            </a:r>
          </a:p>
          <a:p>
            <a:pPr lvl="1"/>
            <a:r>
              <a:rPr lang="nb-NO"/>
              <a:t>Refleksiv</a:t>
            </a:r>
          </a:p>
          <a:p>
            <a:pPr lvl="1"/>
            <a:r>
              <a:rPr lang="nb-NO"/>
              <a:t>Transitiv</a:t>
            </a:r>
          </a:p>
          <a:p>
            <a:pPr lvl="1"/>
            <a:r>
              <a:rPr lang="nb-NO"/>
              <a:t>Antisymmetrisk</a:t>
            </a:r>
          </a:p>
          <a:p>
            <a:pPr lvl="1"/>
            <a:r>
              <a:rPr lang="nb-NO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31005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5292737-125F-1052-BD1E-697F3BB6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Plan for dagen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A81ACB7-D2EA-0534-FA1A-689B76C2A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b-NO">
                <a:solidFill>
                  <a:schemeClr val="bg1"/>
                </a:solidFill>
              </a:rPr>
              <a:t>Java som språk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Typer, lister etc.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Klasser og objekter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Arv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Dokumentasjon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Testing</a:t>
            </a:r>
          </a:p>
          <a:p>
            <a:r>
              <a:rPr lang="nb-NO">
                <a:solidFill>
                  <a:schemeClr val="bg1"/>
                </a:solidFill>
              </a:rPr>
              <a:t>Prinsipper i objektorientert programmering</a:t>
            </a:r>
          </a:p>
          <a:p>
            <a:r>
              <a:rPr lang="nb-NO">
                <a:solidFill>
                  <a:schemeClr val="bg1"/>
                </a:solidFill>
              </a:rPr>
              <a:t>Grafikk</a:t>
            </a:r>
          </a:p>
          <a:p>
            <a:r>
              <a:rPr lang="nb-NO">
                <a:solidFill>
                  <a:schemeClr val="bg1"/>
                </a:solidFill>
              </a:rPr>
              <a:t>Eksamensoppgaver</a:t>
            </a:r>
          </a:p>
          <a:p>
            <a:r>
              <a:rPr lang="nb-NO">
                <a:solidFill>
                  <a:schemeClr val="bg1"/>
                </a:solidFill>
              </a:rPr>
              <a:t>Praktisk del</a:t>
            </a:r>
          </a:p>
        </p:txBody>
      </p:sp>
    </p:spTree>
    <p:extLst>
      <p:ext uri="{BB962C8B-B14F-4D97-AF65-F5344CB8AC3E}">
        <p14:creationId xmlns:p14="http://schemas.microsoft.com/office/powerpoint/2010/main" val="405131086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FABBEE-A6BB-9944-1281-9BF1CDE7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Arv </a:t>
            </a:r>
            <a:r>
              <a:rPr lang="nb-NO" err="1"/>
              <a:t>vs</a:t>
            </a:r>
            <a:r>
              <a:rPr lang="nb-NO"/>
              <a:t> komposisjon</a:t>
            </a:r>
          </a:p>
        </p:txBody>
      </p:sp>
      <p:sp>
        <p:nvSpPr>
          <p:cNvPr id="8" name="Plassholder for innhold 7">
            <a:extLst>
              <a:ext uri="{FF2B5EF4-FFF2-40B4-BE49-F238E27FC236}">
                <a16:creationId xmlns:a16="http://schemas.microsoft.com/office/drawing/2014/main" id="{0197B4B4-810B-4651-775D-C237967B4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Klasser som arver «er en»</a:t>
            </a:r>
          </a:p>
          <a:p>
            <a:r>
              <a:rPr lang="nb-NO"/>
              <a:t>Klasser som benytter komposisjon «har en»</a:t>
            </a:r>
          </a:p>
        </p:txBody>
      </p:sp>
      <p:pic>
        <p:nvPicPr>
          <p:cNvPr id="6" name="Bilde 5" descr="Et bilde som inneholder tekst, Font, dokument, algebra&#10;&#10;Automatisk generert beskrivelse">
            <a:extLst>
              <a:ext uri="{FF2B5EF4-FFF2-40B4-BE49-F238E27FC236}">
                <a16:creationId xmlns:a16="http://schemas.microsoft.com/office/drawing/2014/main" id="{19771F61-55C1-1743-05DD-21A559547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765550"/>
            <a:ext cx="7772400" cy="23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2771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86F6C8-3C3F-CB86-02B9-FF7886A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Generiske typer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250C657F-DD8F-5769-47CB-164CD984FE5A}"/>
              </a:ext>
            </a:extLst>
          </p:cNvPr>
          <p:cNvSpPr txBox="1"/>
          <p:nvPr/>
        </p:nvSpPr>
        <p:spPr>
          <a:xfrm>
            <a:off x="143329" y="3353554"/>
            <a:ext cx="664935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Box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 {</a:t>
            </a:r>
          </a:p>
          <a:p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	List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contents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ArrayList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&gt;();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thing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contents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thing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remove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thing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contents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remove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thing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113B314D-3106-B148-9505-99A8A4F0CB5F}"/>
              </a:ext>
            </a:extLst>
          </p:cNvPr>
          <p:cNvSpPr txBox="1"/>
          <p:nvPr/>
        </p:nvSpPr>
        <p:spPr>
          <a:xfrm>
            <a:off x="6792686" y="737453"/>
            <a:ext cx="60960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main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[]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args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toyCar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Toy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600" b="0" err="1">
                <a:solidFill>
                  <a:srgbClr val="CE9178"/>
                </a:solidFill>
                <a:effectLst/>
                <a:latin typeface="Fira Code" pitchFamily="49" charset="0"/>
              </a:rPr>
              <a:t>Car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toyDoll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Toy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600" b="0" err="1">
                <a:solidFill>
                  <a:srgbClr val="CE9178"/>
                </a:solidFill>
                <a:effectLst/>
                <a:latin typeface="Fira Code" pitchFamily="49" charset="0"/>
              </a:rPr>
              <a:t>Doll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toyTrain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Toy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"Train"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b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Box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toyBox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DCDCAA"/>
                </a:solidFill>
                <a:effectLst/>
                <a:latin typeface="Fira Code" pitchFamily="49" charset="0"/>
              </a:rPr>
              <a:t>Box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&gt;();</a:t>
            </a:r>
          </a:p>
          <a:p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toyBox</a:t>
            </a:r>
            <a:r>
              <a:rPr lang="nb-NO" sz="16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toyCar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toyBox</a:t>
            </a:r>
            <a:r>
              <a:rPr lang="nb-NO" sz="16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toyDoll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9CDCFE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toyBox</a:t>
            </a:r>
            <a:r>
              <a:rPr lang="nb-NO" sz="16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toyTrain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444813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86F6C8-3C3F-CB86-02B9-FF7886A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>
                <a:solidFill>
                  <a:schemeClr val="bg1"/>
                </a:solidFill>
              </a:rPr>
              <a:t>JavaDoc</a:t>
            </a:r>
            <a:endParaRPr lang="nb-NO">
              <a:solidFill>
                <a:schemeClr val="bg1"/>
              </a:solidFill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919C28D-E947-D586-3D14-641854D644B2}"/>
              </a:ext>
            </a:extLst>
          </p:cNvPr>
          <p:cNvSpPr txBox="1"/>
          <p:nvPr/>
        </p:nvSpPr>
        <p:spPr>
          <a:xfrm>
            <a:off x="838200" y="1882898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/**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* A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box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can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contain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anything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*/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DCDCAA"/>
                </a:solidFill>
                <a:effectLst/>
                <a:latin typeface="Fira Code" pitchFamily="49" charset="0"/>
              </a:rPr>
              <a:t>Box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contents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ArrayList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&gt;();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/**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*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Put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something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in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box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* 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param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thing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to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put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in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box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*/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thing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contents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thing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  <p:pic>
        <p:nvPicPr>
          <p:cNvPr id="7" name="Bilde 6" descr="Et bilde som inneholder tekst, skjermbilde, Font, programvare&#10;&#10;Automatisk generert beskrivelse">
            <a:extLst>
              <a:ext uri="{FF2B5EF4-FFF2-40B4-BE49-F238E27FC236}">
                <a16:creationId xmlns:a16="http://schemas.microsoft.com/office/drawing/2014/main" id="{56D8E725-866D-747E-1EAE-84AE93B3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29" y="3344182"/>
            <a:ext cx="500495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26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86F6C8-3C3F-CB86-02B9-FF7886A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63CD3871-F011-818A-3BA9-60BB52B59F29}"/>
              </a:ext>
            </a:extLst>
          </p:cNvPr>
          <p:cNvSpPr txBox="1"/>
          <p:nvPr/>
        </p:nvSpPr>
        <p:spPr>
          <a:xfrm>
            <a:off x="2601686" y="1027906"/>
            <a:ext cx="875211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BoxTest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Box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toyBox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@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BeforeEach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setUp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toyBox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Box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&gt;();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@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Test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testAdd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toyCar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Toy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b="0" err="1">
                <a:solidFill>
                  <a:srgbClr val="CE9178"/>
                </a:solidFill>
                <a:effectLst/>
                <a:latin typeface="Fira Code" pitchFamily="49" charset="0"/>
              </a:rPr>
              <a:t>Car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toyDoll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Toy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b="0" err="1">
                <a:solidFill>
                  <a:srgbClr val="CE9178"/>
                </a:solidFill>
                <a:effectLst/>
                <a:latin typeface="Fira Code" pitchFamily="49" charset="0"/>
              </a:rPr>
              <a:t>Doll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>
                <a:solidFill>
                  <a:srgbClr val="4EC9B0"/>
                </a:solidFill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Toy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toyTrain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Toy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"Train"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toyBox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toyCar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toyBox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toyDoll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toyBox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toyTrain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b="0">
                <a:solidFill>
                  <a:srgbClr val="DCDCAA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assertEquals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B5CEA8"/>
                </a:solidFill>
                <a:effectLst/>
                <a:latin typeface="Fira Code" pitchFamily="49" charset="0"/>
              </a:rPr>
              <a:t>3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toyBox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contents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size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());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711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taskript på en skjerm">
            <a:extLst>
              <a:ext uri="{FF2B5EF4-FFF2-40B4-BE49-F238E27FC236}">
                <a16:creationId xmlns:a16="http://schemas.microsoft.com/office/drawing/2014/main" id="{D90791BC-F24F-9373-0A88-A38828AC0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81" b="9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61FA75C1-7DBE-1562-9C12-644BB91C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Objektorientert programmering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D535BCB-3CB3-0764-F8CB-88684A460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Prinsipper</a:t>
            </a:r>
          </a:p>
        </p:txBody>
      </p:sp>
    </p:spTree>
    <p:extLst>
      <p:ext uri="{BB962C8B-B14F-4D97-AF65-F5344CB8AC3E}">
        <p14:creationId xmlns:p14="http://schemas.microsoft.com/office/powerpoint/2010/main" val="1161445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CFF9B4E-D5F6-0EAA-7758-FB98F191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Abstraksjon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293134-ED92-2F58-A06E-E6B00F50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Vanskelig å lage en 100% tro kopi</a:t>
            </a:r>
          </a:p>
          <a:p>
            <a:r>
              <a:rPr lang="nb-NO">
                <a:solidFill>
                  <a:schemeClr val="bg1"/>
                </a:solidFill>
              </a:rPr>
              <a:t>Fokus på de viktigste egenskapene</a:t>
            </a:r>
          </a:p>
          <a:p>
            <a:r>
              <a:rPr lang="nb-NO">
                <a:solidFill>
                  <a:schemeClr val="bg1"/>
                </a:solidFill>
              </a:rPr>
              <a:t>Hva trengs i ditt prosjekt?</a:t>
            </a:r>
          </a:p>
        </p:txBody>
      </p:sp>
    </p:spTree>
    <p:extLst>
      <p:ext uri="{BB962C8B-B14F-4D97-AF65-F5344CB8AC3E}">
        <p14:creationId xmlns:p14="http://schemas.microsoft.com/office/powerpoint/2010/main" val="94475670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Eksempel på abstraksjon</a:t>
            </a:r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86DBC2CC-D151-A39B-9841-B441CD98FF97}"/>
              </a:ext>
            </a:extLst>
          </p:cNvPr>
          <p:cNvSpPr txBox="1"/>
          <p:nvPr/>
        </p:nvSpPr>
        <p:spPr>
          <a:xfrm>
            <a:off x="2754443" y="1453272"/>
            <a:ext cx="668311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Sheep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600" b="0">
                <a:solidFill>
                  <a:srgbClr val="569CD6"/>
                </a:solidFill>
                <a:effectLst/>
                <a:latin typeface="Fira Code" pitchFamily="49" charset="0"/>
              </a:rPr>
              <a:t>private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Sheep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6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6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getBreed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6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FC1FF"/>
                </a:solidFill>
                <a:effectLst/>
                <a:latin typeface="Fira Code" pitchFamily="49" charset="0"/>
              </a:rPr>
              <a:t>breed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getName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6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name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endParaRPr lang="nb-NO" sz="1600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sz="1600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makeSound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6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600" b="0" err="1">
                <a:solidFill>
                  <a:srgbClr val="CE9178"/>
                </a:solidFill>
                <a:effectLst/>
                <a:latin typeface="Fira Code" pitchFamily="49" charset="0"/>
              </a:rPr>
              <a:t>Baaaah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!"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222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CFF9B4E-D5F6-0EAA-7758-FB98F191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Innkapsling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293134-ED92-2F58-A06E-E6B00F50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Et prosjekt er delt opp i pakker</a:t>
            </a:r>
          </a:p>
          <a:p>
            <a:r>
              <a:rPr lang="nb-NO" err="1"/>
              <a:t>Tilgangsmodifikatorer</a:t>
            </a:r>
            <a:endParaRPr lang="nb-NO"/>
          </a:p>
          <a:p>
            <a:r>
              <a:rPr lang="nb-NO"/>
              <a:t>Restriktive typer</a:t>
            </a:r>
          </a:p>
          <a:p>
            <a:r>
              <a:rPr lang="nb-NO"/>
              <a:t>Prøv å være så streng som mulig</a:t>
            </a:r>
          </a:p>
          <a:p>
            <a:r>
              <a:rPr lang="nb-NO" err="1"/>
              <a:t>Get-ere</a:t>
            </a:r>
            <a:r>
              <a:rPr lang="nb-NO"/>
              <a:t> og </a:t>
            </a:r>
            <a:r>
              <a:rPr lang="nb-NO" err="1"/>
              <a:t>set-ere</a:t>
            </a:r>
            <a:endParaRPr lang="nb-NO"/>
          </a:p>
        </p:txBody>
      </p:sp>
      <p:pic>
        <p:nvPicPr>
          <p:cNvPr id="5" name="Bilde 4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AB1B53A7-3E5A-DF68-3FDD-4ADDFF4D4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457" y="4389738"/>
            <a:ext cx="7772400" cy="246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03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Eksempel på innkapsling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FF6EB813-DCDC-E9E3-2D1A-ECFC9D464515}"/>
              </a:ext>
            </a:extLst>
          </p:cNvPr>
          <p:cNvSpPr txBox="1"/>
          <p:nvPr/>
        </p:nvSpPr>
        <p:spPr>
          <a:xfrm>
            <a:off x="0" y="1703624"/>
            <a:ext cx="7373257" cy="4401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class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implements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ReadOnlyText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>
                <a:solidFill>
                  <a:srgbClr val="0000FF"/>
                </a:solidFill>
                <a:effectLst/>
                <a:latin typeface="Fira Code" pitchFamily="49" charset="0"/>
              </a:rPr>
              <a:t>private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795E26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600" b="0">
                <a:solidFill>
                  <a:srgbClr val="0000FF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this</a:t>
            </a:r>
            <a:r>
              <a:rPr lang="nb-NO" sz="1600" b="0" err="1">
                <a:solidFill>
                  <a:srgbClr val="000000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void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795E26"/>
                </a:solidFill>
                <a:effectLst/>
                <a:latin typeface="Fira Code" pitchFamily="49" charset="0"/>
              </a:rPr>
              <a:t>write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600" b="0">
                <a:solidFill>
                  <a:srgbClr val="0000FF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this</a:t>
            </a:r>
            <a:r>
              <a:rPr lang="nb-NO" sz="1600" b="0" err="1">
                <a:solidFill>
                  <a:srgbClr val="000000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	@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Override</a:t>
            </a:r>
            <a:endParaRPr lang="nb-NO" sz="1600" b="0">
              <a:solidFill>
                <a:srgbClr val="000000"/>
              </a:solidFill>
              <a:effectLst/>
              <a:latin typeface="Fira Code" pitchFamily="49" charset="0"/>
            </a:endParaRPr>
          </a:p>
          <a:p>
            <a:r>
              <a:rPr lang="nb-NO" sz="1600" b="0">
                <a:solidFill>
                  <a:srgbClr val="0000FF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795E26"/>
                </a:solidFill>
                <a:effectLst/>
                <a:latin typeface="Fira Code" pitchFamily="49" charset="0"/>
              </a:rPr>
              <a:t>read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600" b="0">
                <a:solidFill>
                  <a:srgbClr val="AF00DB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AF00DB"/>
                </a:solidFill>
                <a:effectLst/>
                <a:latin typeface="Fira Code" pitchFamily="49" charset="0"/>
              </a:rPr>
              <a:t>return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10813DC7-1562-4DBA-78FF-D1F662038CD4}"/>
              </a:ext>
            </a:extLst>
          </p:cNvPr>
          <p:cNvSpPr txBox="1"/>
          <p:nvPr/>
        </p:nvSpPr>
        <p:spPr>
          <a:xfrm>
            <a:off x="5914571" y="2321004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interface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ReadOnlyText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</a:b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795E26"/>
                </a:solidFill>
                <a:effectLst/>
                <a:latin typeface="Fira Code" pitchFamily="49" charset="0"/>
              </a:rPr>
              <a:t>read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();</a:t>
            </a:r>
          </a:p>
          <a:p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F5F74E22-8BDB-FF98-9F53-970691699986}"/>
              </a:ext>
            </a:extLst>
          </p:cNvPr>
          <p:cNvSpPr txBox="1"/>
          <p:nvPr/>
        </p:nvSpPr>
        <p:spPr>
          <a:xfrm>
            <a:off x="5326743" y="4548105"/>
            <a:ext cx="72716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0000FF"/>
                </a:solidFill>
                <a:effectLst/>
                <a:latin typeface="Fira Code" pitchFamily="49" charset="0"/>
              </a:rPr>
              <a:t>static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void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795E26"/>
                </a:solidFill>
                <a:effectLst/>
                <a:latin typeface="Fira Code" pitchFamily="49" charset="0"/>
              </a:rPr>
              <a:t>main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[] 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args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600" b="0">
                <a:solidFill>
                  <a:srgbClr val="267F99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267F99"/>
                </a:solidFill>
                <a:effectLst/>
                <a:latin typeface="Fira Code" pitchFamily="49" charset="0"/>
              </a:rPr>
              <a:t>ReadOnlyText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= </a:t>
            </a:r>
            <a:r>
              <a:rPr lang="nb-NO" sz="1600" b="0" err="1">
                <a:solidFill>
                  <a:srgbClr val="AF00DB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795E26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A31515"/>
                </a:solidFill>
                <a:effectLst/>
                <a:latin typeface="Fira Code" pitchFamily="49" charset="0"/>
              </a:rPr>
              <a:t>"</a:t>
            </a:r>
            <a:r>
              <a:rPr lang="nb-NO" sz="1600" b="0" err="1">
                <a:solidFill>
                  <a:srgbClr val="A31515"/>
                </a:solidFill>
                <a:effectLst/>
                <a:latin typeface="Fira Code" pitchFamily="49" charset="0"/>
              </a:rPr>
              <a:t>Hello</a:t>
            </a:r>
            <a:r>
              <a:rPr lang="nb-NO" sz="1600" b="0">
                <a:solidFill>
                  <a:srgbClr val="A31515"/>
                </a:solidFill>
                <a:effectLst/>
                <a:latin typeface="Fira Code" pitchFamily="49" charset="0"/>
              </a:rPr>
              <a:t> World!"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00108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001080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 err="1">
                <a:solidFill>
                  <a:srgbClr val="000000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795E26"/>
                </a:solidFill>
                <a:effectLst/>
                <a:latin typeface="Fira Code" pitchFamily="49" charset="0"/>
              </a:rPr>
              <a:t>read</a:t>
            </a: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();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	</a:t>
            </a:r>
            <a:r>
              <a:rPr lang="nb-NO" sz="1600" b="0">
                <a:solidFill>
                  <a:srgbClr val="008000"/>
                </a:solidFill>
                <a:effectLst/>
                <a:latin typeface="Fira Code" pitchFamily="49" charset="0"/>
              </a:rPr>
              <a:t>// </a:t>
            </a:r>
            <a:r>
              <a:rPr lang="nb-NO" sz="1600" b="0" err="1">
                <a:solidFill>
                  <a:srgbClr val="008000"/>
                </a:solidFill>
                <a:effectLst/>
                <a:latin typeface="Fira Code" pitchFamily="49" charset="0"/>
              </a:rPr>
              <a:t>text.write</a:t>
            </a:r>
            <a:r>
              <a:rPr lang="nb-NO" sz="1600" b="0">
                <a:solidFill>
                  <a:srgbClr val="008000"/>
                </a:solidFill>
                <a:effectLst/>
                <a:latin typeface="Fira Code" pitchFamily="49" charset="0"/>
              </a:rPr>
              <a:t>("</a:t>
            </a:r>
            <a:r>
              <a:rPr lang="nb-NO" sz="1600" b="0" err="1">
                <a:solidFill>
                  <a:srgbClr val="008000"/>
                </a:solidFill>
                <a:effectLst/>
                <a:latin typeface="Fira Code" pitchFamily="49" charset="0"/>
              </a:rPr>
              <a:t>Hello</a:t>
            </a:r>
            <a:r>
              <a:rPr lang="nb-NO" sz="1600" b="0">
                <a:solidFill>
                  <a:srgbClr val="008000"/>
                </a:solidFill>
                <a:effectLst/>
                <a:latin typeface="Fira Code" pitchFamily="49" charset="0"/>
              </a:rPr>
              <a:t> World!"); // Not </a:t>
            </a:r>
            <a:r>
              <a:rPr lang="nb-NO" sz="1600" b="0" err="1">
                <a:solidFill>
                  <a:srgbClr val="008000"/>
                </a:solidFill>
                <a:effectLst/>
                <a:latin typeface="Fira Code" pitchFamily="49" charset="0"/>
              </a:rPr>
              <a:t>possible</a:t>
            </a:r>
            <a:endParaRPr lang="nb-NO" sz="1600" b="0">
              <a:solidFill>
                <a:srgbClr val="000000"/>
              </a:solidFill>
              <a:effectLst/>
              <a:latin typeface="Fira Code" pitchFamily="49" charset="0"/>
            </a:endParaRPr>
          </a:p>
          <a:p>
            <a:r>
              <a:rPr lang="nb-NO" sz="1600" b="0">
                <a:solidFill>
                  <a:srgbClr val="000000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19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CFF9B4E-D5F6-0EAA-7758-FB98F191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Polymorfisme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293134-ED92-2F58-A06E-E6B00F50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Når flere klasser kan brukes på en uniform måte</a:t>
            </a:r>
          </a:p>
          <a:p>
            <a:r>
              <a:rPr lang="nb-NO">
                <a:solidFill>
                  <a:schemeClr val="bg1"/>
                </a:solidFill>
              </a:rPr>
              <a:t>Vanlig ved bruk av f. eks: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Grensesnitt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Arv</a:t>
            </a:r>
          </a:p>
          <a:p>
            <a:r>
              <a:rPr lang="nb-NO">
                <a:solidFill>
                  <a:schemeClr val="bg1"/>
                </a:solidFill>
              </a:rPr>
              <a:t>Statisk polymorfisme: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Flere metoder med samme navn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Ulik parameterliste</a:t>
            </a:r>
          </a:p>
          <a:p>
            <a:r>
              <a:rPr lang="nb-NO">
                <a:solidFill>
                  <a:schemeClr val="bg1"/>
                </a:solidFill>
              </a:rPr>
              <a:t>Dynamisk polymorfisme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@</a:t>
            </a:r>
            <a:r>
              <a:rPr lang="nb-NO" err="1">
                <a:solidFill>
                  <a:schemeClr val="bg1"/>
                </a:solidFill>
              </a:rPr>
              <a:t>Override</a:t>
            </a:r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0971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F3AFF275-1B08-8AC3-74D7-2022CA9A3352}"/>
              </a:ext>
            </a:extLst>
          </p:cNvPr>
          <p:cNvSpPr txBox="1"/>
          <p:nvPr/>
        </p:nvSpPr>
        <p:spPr>
          <a:xfrm>
            <a:off x="4454012" y="261257"/>
            <a:ext cx="3283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/>
              <a:t>Java som språk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6704F9D7-D363-FB4D-45DC-73BCB6CD2799}"/>
              </a:ext>
            </a:extLst>
          </p:cNvPr>
          <p:cNvSpPr txBox="1"/>
          <p:nvPr/>
        </p:nvSpPr>
        <p:spPr>
          <a:xfrm>
            <a:off x="2492828" y="1951672"/>
            <a:ext cx="72063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err="1">
                <a:solidFill>
                  <a:srgbClr val="267F99"/>
                </a:solidFill>
                <a:latin typeface="Menlo" panose="020B0609030804020204" pitchFamily="49" charset="0"/>
              </a:rPr>
              <a:t>H</a:t>
            </a: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ello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b-NO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public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static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[] </a:t>
            </a:r>
            <a:r>
              <a:rPr lang="nb-NO" b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nb-NO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nb-NO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nb-NO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b-NO" b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nb-NO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World!"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}</a:t>
            </a:r>
          </a:p>
          <a:p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E0FB9D5-6E3D-8125-C997-34D9B8619AAD}"/>
              </a:ext>
            </a:extLst>
          </p:cNvPr>
          <p:cNvSpPr txBox="1"/>
          <p:nvPr/>
        </p:nvSpPr>
        <p:spPr>
          <a:xfrm>
            <a:off x="4558879" y="4411529"/>
            <a:ext cx="3074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Objektorientert språk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Må kompilere før det kjøres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Statiske typer</a:t>
            </a:r>
          </a:p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754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Eksempel på statisk polymorfisme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FF81175A-BC56-2F6A-9B5B-F585B9A2C492}"/>
              </a:ext>
            </a:extLst>
          </p:cNvPr>
          <p:cNvSpPr txBox="1"/>
          <p:nvPr/>
        </p:nvSpPr>
        <p:spPr>
          <a:xfrm>
            <a:off x="2249714" y="1690688"/>
            <a:ext cx="769257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Math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a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b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a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b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double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double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a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double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b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a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b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a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b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>
                <a:solidFill>
                  <a:srgbClr val="C586C0"/>
                </a:solidFill>
                <a:latin typeface="Fira Code" pitchFamily="49" charset="0"/>
              </a:rPr>
              <a:t>		</a:t>
            </a:r>
            <a:r>
              <a:rPr lang="nb-NO" err="1">
                <a:solidFill>
                  <a:srgbClr val="C586C0"/>
                </a:solidFill>
                <a:latin typeface="Fira Code" pitchFamily="49" charset="0"/>
              </a:rPr>
              <a:t>r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eturn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a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b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294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Eksempel på dynamisk polymorfisme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EBECED41-133E-CCA0-B9B3-55CC72F24F25}"/>
              </a:ext>
            </a:extLst>
          </p:cNvPr>
          <p:cNvSpPr txBox="1"/>
          <p:nvPr/>
        </p:nvSpPr>
        <p:spPr>
          <a:xfrm>
            <a:off x="2641599" y="1859339"/>
            <a:ext cx="69088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main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[]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args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	List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Animal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animals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ArrayList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&lt;&gt;();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animals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Sheep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"Dolly"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));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animals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DCDCAA"/>
                </a:solidFill>
                <a:effectLst/>
                <a:latin typeface="Fira Code" pitchFamily="49" charset="0"/>
              </a:rPr>
              <a:t>Dog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b="0" err="1">
                <a:solidFill>
                  <a:srgbClr val="CE9178"/>
                </a:solidFill>
                <a:effectLst/>
                <a:latin typeface="Fira Code" pitchFamily="49" charset="0"/>
              </a:rPr>
              <a:t>Fido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));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animals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Cat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"Garfield"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));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animals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Platypus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>
                <a:solidFill>
                  <a:srgbClr val="CE9178"/>
                </a:solidFill>
                <a:effectLst/>
                <a:latin typeface="Fira Code" pitchFamily="49" charset="0"/>
              </a:rPr>
              <a:t>"Perry"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));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>
                <a:solidFill>
                  <a:srgbClr val="C586C0"/>
                </a:solidFill>
                <a:effectLst/>
                <a:latin typeface="Fira Code" pitchFamily="49" charset="0"/>
              </a:rPr>
              <a:t>for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(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Animal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animal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C586C0"/>
                </a:solidFill>
                <a:effectLst/>
                <a:latin typeface="Fira Code" pitchFamily="49" charset="0"/>
              </a:rPr>
              <a:t>: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animals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animal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makeSound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315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CFF9B4E-D5F6-0EAA-7758-FB98F191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Mutabilitet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E293134-ED92-2F58-A06E-E6B00F505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Sier noe om hvorvidt verdier kan endres</a:t>
            </a:r>
          </a:p>
          <a:p>
            <a:r>
              <a:rPr lang="nb-NO">
                <a:solidFill>
                  <a:schemeClr val="bg1"/>
                </a:solidFill>
              </a:rPr>
              <a:t>Noe er </a:t>
            </a:r>
            <a:r>
              <a:rPr lang="nb-NO" err="1">
                <a:solidFill>
                  <a:schemeClr val="bg1"/>
                </a:solidFill>
              </a:rPr>
              <a:t>muterbart</a:t>
            </a:r>
            <a:r>
              <a:rPr lang="nb-NO">
                <a:solidFill>
                  <a:schemeClr val="bg1"/>
                </a:solidFill>
              </a:rPr>
              <a:t> dersom det kan endres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Set-metoder</a:t>
            </a:r>
          </a:p>
          <a:p>
            <a:r>
              <a:rPr lang="nb-NO">
                <a:solidFill>
                  <a:schemeClr val="bg1"/>
                </a:solidFill>
              </a:rPr>
              <a:t>Noe er </a:t>
            </a:r>
            <a:r>
              <a:rPr lang="nb-NO" err="1">
                <a:solidFill>
                  <a:schemeClr val="bg1"/>
                </a:solidFill>
              </a:rPr>
              <a:t>uforandelig</a:t>
            </a:r>
            <a:r>
              <a:rPr lang="nb-NO">
                <a:solidFill>
                  <a:schemeClr val="bg1"/>
                </a:solidFill>
              </a:rPr>
              <a:t> dersom det ikke kan endres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Final</a:t>
            </a:r>
          </a:p>
          <a:p>
            <a:pPr lvl="2"/>
            <a:r>
              <a:rPr lang="nb-NO">
                <a:solidFill>
                  <a:schemeClr val="bg1"/>
                </a:solidFill>
              </a:rPr>
              <a:t>Variabler – konstanter</a:t>
            </a:r>
          </a:p>
          <a:p>
            <a:pPr lvl="2"/>
            <a:r>
              <a:rPr lang="nb-NO">
                <a:solidFill>
                  <a:schemeClr val="bg1"/>
                </a:solidFill>
              </a:rPr>
              <a:t>Metoder – Kan ikke overskrives av subklasser</a:t>
            </a:r>
          </a:p>
          <a:p>
            <a:pPr lvl="2"/>
            <a:r>
              <a:rPr lang="nb-NO">
                <a:solidFill>
                  <a:schemeClr val="bg1"/>
                </a:solidFill>
              </a:rPr>
              <a:t>Klasser – Kan ikke utvides</a:t>
            </a:r>
          </a:p>
        </p:txBody>
      </p:sp>
    </p:spTree>
    <p:extLst>
      <p:ext uri="{BB962C8B-B14F-4D97-AF65-F5344CB8AC3E}">
        <p14:creationId xmlns:p14="http://schemas.microsoft.com/office/powerpoint/2010/main" val="262412936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Eksempel på mutabilitet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9D2A0960-B198-0DE2-06FB-81DDCE6FF59A}"/>
              </a:ext>
            </a:extLst>
          </p:cNvPr>
          <p:cNvSpPr txBox="1"/>
          <p:nvPr/>
        </p:nvSpPr>
        <p:spPr>
          <a:xfrm>
            <a:off x="3048000" y="1690688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Coordinate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private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	private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Coordinate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 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update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b="0" err="1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} </a:t>
            </a:r>
          </a:p>
          <a:p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6127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Eksempel på immutabilitet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97BF4C0F-32DC-EB1D-587E-59957EAD699D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record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Coordinate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x,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y) {}</a:t>
            </a:r>
          </a:p>
        </p:txBody>
      </p:sp>
    </p:spTree>
    <p:extLst>
      <p:ext uri="{BB962C8B-B14F-4D97-AF65-F5344CB8AC3E}">
        <p14:creationId xmlns:p14="http://schemas.microsoft.com/office/powerpoint/2010/main" val="95561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Hva er records?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2C50DC73-F07F-6F7E-3CE4-024264E8FB35}"/>
              </a:ext>
            </a:extLst>
          </p:cNvPr>
          <p:cNvSpPr txBox="1"/>
          <p:nvPr/>
        </p:nvSpPr>
        <p:spPr>
          <a:xfrm>
            <a:off x="377372" y="1303504"/>
            <a:ext cx="609600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final 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private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final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private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final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4FC1FF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>
                <a:solidFill>
                  <a:srgbClr val="9CDCFE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4FC1FF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>
                <a:solidFill>
                  <a:srgbClr val="9CDCFE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>
                <a:solidFill>
                  <a:srgbClr val="569CD6"/>
                </a:solidFill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4FC1FF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4FC1FF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BAFA10BF-0D07-3C42-5D9C-3783287172BD}"/>
              </a:ext>
            </a:extLst>
          </p:cNvPr>
          <p:cNvSpPr txBox="1"/>
          <p:nvPr/>
        </p:nvSpPr>
        <p:spPr>
          <a:xfrm>
            <a:off x="5079999" y="1835831"/>
            <a:ext cx="734422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@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Override</a:t>
            </a:r>
            <a:endParaRPr lang="nb-NO" sz="1400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boolean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equals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Object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9CDCFE"/>
                </a:solidFill>
                <a:effectLst/>
                <a:latin typeface="Fira Code" pitchFamily="49" charset="0"/>
              </a:rPr>
              <a:t>obj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if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(!(</a:t>
            </a:r>
            <a:r>
              <a:rPr lang="nb-NO" sz="1400" b="0">
                <a:solidFill>
                  <a:srgbClr val="9CDCFE"/>
                </a:solidFill>
                <a:effectLst/>
                <a:latin typeface="Fira Code" pitchFamily="49" charset="0"/>
              </a:rPr>
              <a:t>obj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instanceof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false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	}</a:t>
            </a:r>
          </a:p>
          <a:p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other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</a:t>
            </a:r>
            <a:r>
              <a:rPr lang="nb-NO" sz="1400" b="0">
                <a:solidFill>
                  <a:srgbClr val="9CDCFE"/>
                </a:solidFill>
                <a:effectLst/>
                <a:latin typeface="Fira Code" pitchFamily="49" charset="0"/>
              </a:rPr>
              <a:t>obj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==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other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4FC1FF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&amp;&amp; 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==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other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4FC1FF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@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Override</a:t>
            </a:r>
            <a:endParaRPr lang="nb-NO" sz="1400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hashCode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Objects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hash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, 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@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Override</a:t>
            </a:r>
            <a:endParaRPr lang="nb-NO" sz="1400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toString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Coordinate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[x="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x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", y="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sz="1400" b="0">
                <a:solidFill>
                  <a:srgbClr val="4FC1FF"/>
                </a:solidFill>
                <a:effectLst/>
                <a:latin typeface="Fira Code" pitchFamily="49" charset="0"/>
              </a:rPr>
              <a:t>y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+ 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"]"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07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Vær obs på mutabilitet!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B8454E61-BCD1-83A5-D248-7E7173A7D2C2}"/>
              </a:ext>
            </a:extLst>
          </p:cNvPr>
          <p:cNvSpPr txBox="1"/>
          <p:nvPr/>
        </p:nvSpPr>
        <p:spPr>
          <a:xfrm>
            <a:off x="2596500" y="1394520"/>
            <a:ext cx="727948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TextUtil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{</a:t>
            </a:r>
          </a:p>
          <a:p>
            <a:r>
              <a:rPr lang="nb-NO" sz="1600" b="0">
                <a:solidFill>
                  <a:srgbClr val="569CD6"/>
                </a:solidFill>
                <a:effectLst/>
                <a:latin typeface="Fira Code" pitchFamily="49" charset="0"/>
              </a:rPr>
              <a:t>	private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569CD6"/>
                </a:solidFill>
                <a:effectLst/>
                <a:latin typeface="Fira Code" pitchFamily="49" charset="0"/>
              </a:rPr>
              <a:t>final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StringBuilder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FC1FF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TextUtil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600" b="0">
                <a:solidFill>
                  <a:srgbClr val="4FC1FF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4FC1FF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=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StringBuilder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600" b="0" err="1">
                <a:solidFill>
                  <a:srgbClr val="CE9178"/>
                </a:solidFill>
                <a:effectLst/>
                <a:latin typeface="Fira Code" pitchFamily="49" charset="0"/>
              </a:rPr>
              <a:t>Hello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 World!"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StringBuilder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getText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6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FC1FF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88C17783-F720-46D6-5B57-B90E14F066B6}"/>
              </a:ext>
            </a:extLst>
          </p:cNvPr>
          <p:cNvSpPr txBox="1"/>
          <p:nvPr/>
        </p:nvSpPr>
        <p:spPr>
          <a:xfrm>
            <a:off x="2596500" y="4549676"/>
            <a:ext cx="878630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OutsideSource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{ </a:t>
            </a:r>
          </a:p>
          <a:p>
            <a:r>
              <a:rPr lang="nb-NO" sz="1600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main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(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[]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args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600" b="0">
                <a:solidFill>
                  <a:srgbClr val="4EC9B0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TextUtil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util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=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TextUtil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();</a:t>
            </a:r>
          </a:p>
          <a:p>
            <a:b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StringBuilder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>
                <a:solidFill>
                  <a:srgbClr val="D4D4D4"/>
                </a:solidFill>
                <a:effectLst/>
                <a:latin typeface="Fira Code" pitchFamily="49" charset="0"/>
              </a:rPr>
              <a:t>=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 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util</a:t>
            </a:r>
            <a:r>
              <a:rPr lang="nb-NO" sz="1600" b="0" err="1">
                <a:solidFill>
                  <a:srgbClr val="CCCCCC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getText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();</a:t>
            </a:r>
          </a:p>
          <a:p>
            <a:b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</a:b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		</a:t>
            </a:r>
            <a:r>
              <a:rPr lang="nb-NO" sz="1600" b="0" err="1">
                <a:solidFill>
                  <a:srgbClr val="9CDCFE"/>
                </a:solidFill>
                <a:effectLst/>
                <a:latin typeface="Fira Code" pitchFamily="49" charset="0"/>
              </a:rPr>
              <a:t>text</a:t>
            </a:r>
            <a:r>
              <a:rPr lang="nb-NO" sz="1600" b="0" err="1">
                <a:solidFill>
                  <a:srgbClr val="CCCCCC"/>
                </a:solidFill>
                <a:effectLst/>
                <a:latin typeface="Fira Code" pitchFamily="49" charset="0"/>
              </a:rPr>
              <a:t>.</a:t>
            </a:r>
            <a:r>
              <a:rPr lang="nb-NO" sz="1600" b="0" err="1">
                <a:solidFill>
                  <a:srgbClr val="DCDCAA"/>
                </a:solidFill>
                <a:effectLst/>
                <a:latin typeface="Fira Code" pitchFamily="49" charset="0"/>
              </a:rPr>
              <a:t>append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(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" </a:t>
            </a:r>
            <a:r>
              <a:rPr lang="nb-NO" sz="1600" b="0" err="1">
                <a:solidFill>
                  <a:srgbClr val="CE9178"/>
                </a:solidFill>
                <a:effectLst/>
                <a:latin typeface="Fira Code" pitchFamily="49" charset="0"/>
              </a:rPr>
              <a:t>Goodbye</a:t>
            </a:r>
            <a:r>
              <a:rPr lang="nb-NO" sz="1600" b="0">
                <a:solidFill>
                  <a:srgbClr val="CE9178"/>
                </a:solidFill>
                <a:effectLst/>
                <a:latin typeface="Fira Code" pitchFamily="49" charset="0"/>
              </a:rPr>
              <a:t> World!"</a:t>
            </a:r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); </a:t>
            </a:r>
            <a:r>
              <a:rPr lang="nb-NO" sz="1600" b="0">
                <a:solidFill>
                  <a:srgbClr val="6A9955"/>
                </a:solidFill>
                <a:effectLst/>
                <a:latin typeface="Fira Code" pitchFamily="49" charset="0"/>
              </a:rPr>
              <a:t>//!</a:t>
            </a:r>
            <a:endParaRPr lang="nb-NO" sz="1600" b="0">
              <a:solidFill>
                <a:srgbClr val="CCCCCC"/>
              </a:solidFill>
              <a:effectLst/>
              <a:latin typeface="Fira Code" pitchFamily="49" charset="0"/>
            </a:endParaRPr>
          </a:p>
          <a:p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600" b="0">
                <a:solidFill>
                  <a:srgbClr val="CCCCCC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8170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0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rson.java. The file is available in the exam's git repository.">
            <a:extLst>
              <a:ext uri="{FF2B5EF4-FFF2-40B4-BE49-F238E27FC236}">
                <a16:creationId xmlns:a16="http://schemas.microsoft.com/office/drawing/2014/main" id="{C2B91433-CA20-C775-C743-8B9FBA1DF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3" y="555625"/>
            <a:ext cx="6157913" cy="4629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ilde 3" descr="Et bilde som inneholder tekst, skjermbilde, Font&#10;&#10;Automatisk generert beskrivelse">
            <a:extLst>
              <a:ext uri="{FF2B5EF4-FFF2-40B4-BE49-F238E27FC236}">
                <a16:creationId xmlns:a16="http://schemas.microsoft.com/office/drawing/2014/main" id="{65801859-83BD-43A6-BA73-61E316EFF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163" y="555625"/>
            <a:ext cx="4135438" cy="4629150"/>
          </a:xfrm>
          <a:prstGeom prst="rect">
            <a:avLst/>
          </a:prstGeom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F97169E2-846B-7523-CBAA-8E8EAEB68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>
            <a:normAutofit/>
          </a:bodyPr>
          <a:lstStyle/>
          <a:p>
            <a:pPr algn="ctr"/>
            <a:r>
              <a:rPr lang="nb-NO" sz="5200"/>
              <a:t>Eksempeloppgave v22</a:t>
            </a:r>
          </a:p>
        </p:txBody>
      </p:sp>
    </p:spTree>
    <p:extLst>
      <p:ext uri="{BB962C8B-B14F-4D97-AF65-F5344CB8AC3E}">
        <p14:creationId xmlns:p14="http://schemas.microsoft.com/office/powerpoint/2010/main" val="2468832763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>
                <a:solidFill>
                  <a:schemeClr val="bg1"/>
                </a:solidFill>
              </a:rPr>
              <a:t>Iterator</a:t>
            </a:r>
            <a:r>
              <a:rPr lang="nb-NO">
                <a:solidFill>
                  <a:schemeClr val="bg1"/>
                </a:solidFill>
              </a:rPr>
              <a:t> og </a:t>
            </a:r>
            <a:r>
              <a:rPr lang="nb-NO" err="1">
                <a:solidFill>
                  <a:schemeClr val="bg1"/>
                </a:solidFill>
              </a:rPr>
              <a:t>iterable</a:t>
            </a:r>
            <a:endParaRPr lang="nb-NO">
              <a:solidFill>
                <a:schemeClr val="bg1"/>
              </a:solidFill>
            </a:endParaRPr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91071150-7318-EC97-ECAD-67728C1D7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Gir oss en måte å se på alle objekter i en samling</a:t>
            </a:r>
          </a:p>
          <a:p>
            <a:r>
              <a:rPr lang="nb-NO" err="1">
                <a:solidFill>
                  <a:schemeClr val="bg1"/>
                </a:solidFill>
              </a:rPr>
              <a:t>Iterator</a:t>
            </a:r>
            <a:endParaRPr lang="nb-NO">
              <a:solidFill>
                <a:schemeClr val="bg1"/>
              </a:solidFill>
            </a:endParaRPr>
          </a:p>
          <a:p>
            <a:pPr lvl="1"/>
            <a:r>
              <a:rPr lang="nb-NO">
                <a:solidFill>
                  <a:schemeClr val="bg1"/>
                </a:solidFill>
              </a:rPr>
              <a:t>Et objekt som blar gjennom en samling av objekter</a:t>
            </a:r>
          </a:p>
          <a:p>
            <a:r>
              <a:rPr lang="nb-NO" err="1">
                <a:solidFill>
                  <a:schemeClr val="bg1"/>
                </a:solidFill>
              </a:rPr>
              <a:t>Iterable</a:t>
            </a:r>
            <a:endParaRPr lang="nb-NO">
              <a:solidFill>
                <a:schemeClr val="bg1"/>
              </a:solidFill>
            </a:endParaRPr>
          </a:p>
          <a:p>
            <a:pPr lvl="1"/>
            <a:r>
              <a:rPr lang="nb-NO">
                <a:solidFill>
                  <a:schemeClr val="bg1"/>
                </a:solidFill>
              </a:rPr>
              <a:t>Et objekt man kan bla gjennom flere ganger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Lager flere </a:t>
            </a:r>
            <a:r>
              <a:rPr lang="nb-NO" err="1">
                <a:solidFill>
                  <a:schemeClr val="bg1"/>
                </a:solidFill>
              </a:rPr>
              <a:t>iterator</a:t>
            </a:r>
            <a:r>
              <a:rPr lang="nb-NO">
                <a:solidFill>
                  <a:schemeClr val="bg1"/>
                </a:solidFill>
              </a:rPr>
              <a:t>-objekter</a:t>
            </a:r>
          </a:p>
        </p:txBody>
      </p:sp>
    </p:spTree>
    <p:extLst>
      <p:ext uri="{BB962C8B-B14F-4D97-AF65-F5344CB8AC3E}">
        <p14:creationId xmlns:p14="http://schemas.microsoft.com/office/powerpoint/2010/main" val="119710991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>
                <a:solidFill>
                  <a:schemeClr val="bg1"/>
                </a:solidFill>
              </a:rPr>
              <a:t>Iterator</a:t>
            </a:r>
            <a:endParaRPr lang="nb-NO">
              <a:solidFill>
                <a:schemeClr val="bg1"/>
              </a:solidFill>
            </a:endParaRP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AD255E46-5E91-6D27-0BB3-ACB455C7570C}"/>
              </a:ext>
            </a:extLst>
          </p:cNvPr>
          <p:cNvSpPr txBox="1"/>
          <p:nvPr/>
        </p:nvSpPr>
        <p:spPr>
          <a:xfrm>
            <a:off x="567871" y="1502003"/>
            <a:ext cx="1105625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interface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Iterator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 {</a:t>
            </a: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/**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 Returns {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code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true}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if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iteration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has more elements.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 (In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other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words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,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returns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{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code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true}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if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{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@link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#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next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}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would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return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an element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rather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than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throwing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an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exception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.)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 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return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{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code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true}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if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iteration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has more elements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*/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boolean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hasNext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b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/**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 Returns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next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element in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iteration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.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 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return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next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element in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iteration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 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throws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NoSuchElementException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if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the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iteration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has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no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more elements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*/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	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next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6734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>
            <a:extLst>
              <a:ext uri="{FF2B5EF4-FFF2-40B4-BE49-F238E27FC236}">
                <a16:creationId xmlns:a16="http://schemas.microsoft.com/office/drawing/2014/main" id="{3F565A34-5A87-7886-9435-11289E22F8B4}"/>
              </a:ext>
            </a:extLst>
          </p:cNvPr>
          <p:cNvSpPr txBox="1"/>
          <p:nvPr/>
        </p:nvSpPr>
        <p:spPr>
          <a:xfrm>
            <a:off x="4006293" y="495143"/>
            <a:ext cx="4179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/>
              <a:t>Eksempler i </a:t>
            </a:r>
            <a:r>
              <a:rPr lang="nb-NO" sz="4000" err="1"/>
              <a:t>python</a:t>
            </a:r>
            <a:endParaRPr lang="nb-NO" sz="400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ED90DA62-3E61-5F9C-A1D1-B31493CC57CF}"/>
              </a:ext>
            </a:extLst>
          </p:cNvPr>
          <p:cNvSpPr txBox="1"/>
          <p:nvPr/>
        </p:nvSpPr>
        <p:spPr>
          <a:xfrm>
            <a:off x="1361064" y="326571"/>
            <a:ext cx="4898571" cy="692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21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x = 22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b-NO" sz="1600" b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3.14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and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or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nb-NO" sz="1600" b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append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nb-NO" sz="1600" b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nb-NO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"x is positive"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nb-NO" sz="1600" b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elif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nb-NO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"x is negative"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nb-NO" sz="1600" b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nb-NO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"x is zero"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B1FB04D1-C6D3-DC74-814B-8FD409ECB6AD}"/>
              </a:ext>
            </a:extLst>
          </p:cNvPr>
          <p:cNvSpPr txBox="1"/>
          <p:nvPr/>
        </p:nvSpPr>
        <p:spPr>
          <a:xfrm>
            <a:off x="6259635" y="1371601"/>
            <a:ext cx="447367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nb-NO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nb-NO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20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nb-NO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nb-NO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endParaRPr lang="nb-NO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nb-NO" b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nb-NO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nb-NO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b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nb-NO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y</a:t>
            </a:r>
            <a:endParaRPr lang="nb-NO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733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>
                <a:solidFill>
                  <a:schemeClr val="bg1"/>
                </a:solidFill>
              </a:rPr>
              <a:t>Iterable</a:t>
            </a:r>
            <a:endParaRPr lang="nb-NO">
              <a:solidFill>
                <a:schemeClr val="bg1"/>
              </a:solidFill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19CB0321-D1E7-A388-F627-8C2E4621CD78}"/>
              </a:ext>
            </a:extLst>
          </p:cNvPr>
          <p:cNvSpPr txBox="1"/>
          <p:nvPr/>
        </p:nvSpPr>
        <p:spPr>
          <a:xfrm>
            <a:off x="2079169" y="2274838"/>
            <a:ext cx="87521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interface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Iterable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 {</a:t>
            </a: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/**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 Returns an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iterator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over elements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of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type {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code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T}.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 </a:t>
            </a:r>
            <a:r>
              <a:rPr lang="nb-NO" b="0">
                <a:solidFill>
                  <a:srgbClr val="569CD6"/>
                </a:solidFill>
                <a:effectLst/>
                <a:latin typeface="Fira Code" pitchFamily="49" charset="0"/>
              </a:rPr>
              <a:t>@</a:t>
            </a:r>
            <a:r>
              <a:rPr lang="nb-NO" b="0" err="1">
                <a:solidFill>
                  <a:srgbClr val="569CD6"/>
                </a:solidFill>
                <a:effectLst/>
                <a:latin typeface="Fira Code" pitchFamily="49" charset="0"/>
              </a:rPr>
              <a:t>return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 an </a:t>
            </a:r>
            <a:r>
              <a:rPr lang="nb-NO" b="0" err="1">
                <a:solidFill>
                  <a:srgbClr val="6A9955"/>
                </a:solidFill>
                <a:effectLst/>
                <a:latin typeface="Fira Code" pitchFamily="49" charset="0"/>
              </a:rPr>
              <a:t>Iterator</a:t>
            </a:r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.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6A9955"/>
                </a:solidFill>
                <a:effectLst/>
                <a:latin typeface="Fira Code" pitchFamily="49" charset="0"/>
              </a:rPr>
              <a:t>	*/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b="0" err="1">
                <a:solidFill>
                  <a:srgbClr val="4EC9B0"/>
                </a:solidFill>
                <a:effectLst/>
                <a:latin typeface="Fira Code" pitchFamily="49" charset="0"/>
              </a:rPr>
              <a:t>Iterator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b="0">
                <a:solidFill>
                  <a:srgbClr val="4EC9B0"/>
                </a:solidFill>
                <a:effectLst/>
                <a:latin typeface="Fira Code" pitchFamily="49" charset="0"/>
              </a:rPr>
              <a:t>T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b="0" err="1">
                <a:solidFill>
                  <a:srgbClr val="DCDCAA"/>
                </a:solidFill>
                <a:effectLst/>
                <a:latin typeface="Fira Code" pitchFamily="49" charset="0"/>
              </a:rPr>
              <a:t>iterator</a:t>
            </a:r>
            <a:r>
              <a:rPr lang="nb-NO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r>
              <a:rPr lang="nb-NO">
                <a:solidFill>
                  <a:srgbClr val="D4D4D4"/>
                </a:solidFill>
                <a:latin typeface="Fira Code" pitchFamily="49" charset="0"/>
              </a:rPr>
              <a:t>}</a:t>
            </a:r>
            <a:endParaRPr lang="nb-NO" b="0">
              <a:solidFill>
                <a:srgbClr val="D4D4D4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029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nb-NO" sz="3600">
                <a:solidFill>
                  <a:srgbClr val="FFFFFF"/>
                </a:solidFill>
              </a:rPr>
              <a:t>Iterable hierarkiet</a:t>
            </a:r>
          </a:p>
        </p:txBody>
      </p:sp>
      <p:pic>
        <p:nvPicPr>
          <p:cNvPr id="2050" name="Picture 2" descr="Collection Hierarchy in Java | Collection Interface - Scientech Easy">
            <a:extLst>
              <a:ext uri="{FF2B5EF4-FFF2-40B4-BE49-F238E27FC236}">
                <a16:creationId xmlns:a16="http://schemas.microsoft.com/office/drawing/2014/main" id="{99B089BF-1EFD-56CB-0C1F-A86FD39CD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6398" y="643466"/>
            <a:ext cx="6122536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A066D1C5-7418-549F-304E-80CDD37FFE59}"/>
              </a:ext>
            </a:extLst>
          </p:cNvPr>
          <p:cNvSpPr txBox="1"/>
          <p:nvPr/>
        </p:nvSpPr>
        <p:spPr>
          <a:xfrm>
            <a:off x="6859038" y="6212205"/>
            <a:ext cx="2617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Hentet fra </a:t>
            </a:r>
            <a:r>
              <a:rPr lang="nb-NO" err="1">
                <a:hlinkClick r:id="rId3"/>
              </a:rPr>
              <a:t>Scientech</a:t>
            </a:r>
            <a:r>
              <a:rPr lang="nb-NO">
                <a:hlinkClick r:id="rId3"/>
              </a:rPr>
              <a:t> </a:t>
            </a:r>
            <a:r>
              <a:rPr lang="nb-NO" err="1">
                <a:hlinkClick r:id="rId3"/>
              </a:rPr>
              <a:t>Easy</a:t>
            </a:r>
            <a:endParaRPr lang="nb-NO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1954FE6F-E579-9CA9-8F85-F4A1D34F0699}"/>
              </a:ext>
            </a:extLst>
          </p:cNvPr>
          <p:cNvSpPr txBox="1"/>
          <p:nvPr/>
        </p:nvSpPr>
        <p:spPr>
          <a:xfrm>
            <a:off x="1028700" y="6027539"/>
            <a:ext cx="231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/>
              <a:t>Mer om dette i INF102</a:t>
            </a:r>
          </a:p>
        </p:txBody>
      </p:sp>
    </p:spTree>
    <p:extLst>
      <p:ext uri="{BB962C8B-B14F-4D97-AF65-F5344CB8AC3E}">
        <p14:creationId xmlns:p14="http://schemas.microsoft.com/office/powerpoint/2010/main" val="1427280937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5016AB-EFA4-3AE3-C119-FF77F047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Eksamensoppgave V22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911D45A8-F1DF-65F7-DBB5-D360C5051447}"/>
              </a:ext>
            </a:extLst>
          </p:cNvPr>
          <p:cNvSpPr txBox="1"/>
          <p:nvPr/>
        </p:nvSpPr>
        <p:spPr>
          <a:xfrm>
            <a:off x="223837" y="1580972"/>
            <a:ext cx="1083468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Book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{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private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List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Book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List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length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size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getPage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pageNumber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if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(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pageNumber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&gt;=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length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())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throw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IndexOutOfBoundsException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"Index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out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of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bounds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get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pageNumber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A67C823E-602B-5703-1C56-5BEA1187FD26}"/>
              </a:ext>
            </a:extLst>
          </p:cNvPr>
          <p:cNvSpPr txBox="1"/>
          <p:nvPr/>
        </p:nvSpPr>
        <p:spPr>
          <a:xfrm>
            <a:off x="5641181" y="1580972"/>
            <a:ext cx="87368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main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[]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args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	Book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haroldPoter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Book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Arrays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asList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Why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doesn't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Voldemort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wear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glasses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?"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),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Nobody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nose."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)));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for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(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: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u="sng" err="1">
                <a:solidFill>
                  <a:srgbClr val="9CDCFE"/>
                </a:solidFill>
                <a:effectLst/>
                <a:highlight>
                  <a:srgbClr val="FF0000"/>
                </a:highlight>
                <a:latin typeface="Fira Code" pitchFamily="49" charset="0"/>
              </a:rPr>
              <a:t>haroldPoter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text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getText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System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4FC1FF"/>
                </a:solidFill>
                <a:effectLst/>
                <a:latin typeface="Fira Code" pitchFamily="49" charset="0"/>
              </a:rPr>
              <a:t>out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println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text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692239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65016AB-EFA4-3AE3-C119-FF77F047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Eksamensoppgave V22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A67C823E-602B-5703-1C56-5BEA1187FD26}"/>
              </a:ext>
            </a:extLst>
          </p:cNvPr>
          <p:cNvSpPr txBox="1"/>
          <p:nvPr/>
        </p:nvSpPr>
        <p:spPr>
          <a:xfrm>
            <a:off x="5641181" y="1481941"/>
            <a:ext cx="87368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static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void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main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[]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args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	Book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haroldPoter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Book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Arrays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asList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Why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doesn't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Voldemort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wear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glasses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?"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),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Nobody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nose."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)));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for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(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: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haroldPoter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String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text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getText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System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4FC1FF"/>
                </a:solidFill>
                <a:effectLst/>
                <a:latin typeface="Fira Code" pitchFamily="49" charset="0"/>
              </a:rPr>
              <a:t>out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println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text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FFF1E54C-861F-716E-4A55-42A9C1309AF5}"/>
              </a:ext>
            </a:extLst>
          </p:cNvPr>
          <p:cNvSpPr txBox="1"/>
          <p:nvPr/>
        </p:nvSpPr>
        <p:spPr>
          <a:xfrm>
            <a:off x="274438" y="1424791"/>
            <a:ext cx="1073348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class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Book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implements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Iterable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&gt; {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private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List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DCDCAA"/>
                </a:solidFill>
                <a:effectLst/>
                <a:latin typeface="Fira Code" pitchFamily="49" charset="0"/>
              </a:rPr>
              <a:t>Book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List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this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=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length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size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getPage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int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pageNumber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 {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if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(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pageNumber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&gt;=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length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())</a:t>
            </a:r>
          </a:p>
          <a:p>
            <a:r>
              <a:rPr lang="nb-NO" sz="1400" b="0">
                <a:solidFill>
                  <a:srgbClr val="C586C0"/>
                </a:solidFill>
                <a:effectLst/>
                <a:latin typeface="Fira Code" pitchFamily="49" charset="0"/>
              </a:rPr>
              <a:t>	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throw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new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IndexOutOfBoundsException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"Index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out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of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CE9178"/>
                </a:solidFill>
                <a:effectLst/>
                <a:latin typeface="Fira Code" pitchFamily="49" charset="0"/>
              </a:rPr>
              <a:t>bounds</a:t>
            </a:r>
            <a:r>
              <a:rPr lang="nb-NO" sz="1400" b="0">
                <a:solidFill>
                  <a:srgbClr val="CE9178"/>
                </a:solidFill>
                <a:effectLst/>
                <a:latin typeface="Fira Code" pitchFamily="49" charset="0"/>
              </a:rPr>
              <a:t>"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</a:t>
            </a:r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	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return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get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pageNumber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b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</a:b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@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Override</a:t>
            </a:r>
            <a:endParaRPr lang="nb-NO" sz="1400" b="0">
              <a:solidFill>
                <a:srgbClr val="D4D4D4"/>
              </a:solidFill>
              <a:effectLst/>
              <a:latin typeface="Fira Code" pitchFamily="49" charset="0"/>
            </a:endParaRPr>
          </a:p>
          <a:p>
            <a:r>
              <a:rPr lang="nb-NO" sz="1400" b="0">
                <a:solidFill>
                  <a:srgbClr val="569CD6"/>
                </a:solidFill>
                <a:effectLst/>
                <a:latin typeface="Fira Code" pitchFamily="49" charset="0"/>
              </a:rPr>
              <a:t>	</a:t>
            </a:r>
            <a:r>
              <a:rPr lang="nb-NO" sz="1400" b="0" err="1">
                <a:solidFill>
                  <a:srgbClr val="569CD6"/>
                </a:solidFill>
                <a:effectLst/>
                <a:latin typeface="Fira Code" pitchFamily="49" charset="0"/>
              </a:rPr>
              <a:t>public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4EC9B0"/>
                </a:solidFill>
                <a:effectLst/>
                <a:latin typeface="Fira Code" pitchFamily="49" charset="0"/>
              </a:rPr>
              <a:t>Iterator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&lt;</a:t>
            </a:r>
            <a:r>
              <a:rPr lang="nb-NO" sz="1400" b="0">
                <a:solidFill>
                  <a:srgbClr val="4EC9B0"/>
                </a:solidFill>
                <a:effectLst/>
                <a:latin typeface="Fira Code" pitchFamily="49" charset="0"/>
              </a:rPr>
              <a:t>Page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&gt; 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iterator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 {</a:t>
            </a:r>
          </a:p>
          <a:p>
            <a:r>
              <a:rPr lang="nb-NO" sz="1400">
                <a:solidFill>
                  <a:srgbClr val="C586C0"/>
                </a:solidFill>
                <a:latin typeface="Fira Code" pitchFamily="49" charset="0"/>
              </a:rPr>
              <a:t>		</a:t>
            </a:r>
            <a:r>
              <a:rPr lang="nb-NO" sz="1400" err="1">
                <a:solidFill>
                  <a:srgbClr val="C586C0"/>
                </a:solidFill>
                <a:latin typeface="Fira Code" pitchFamily="49" charset="0"/>
              </a:rPr>
              <a:t>r</a:t>
            </a:r>
            <a:r>
              <a:rPr lang="nb-NO" sz="1400" b="0" err="1">
                <a:solidFill>
                  <a:srgbClr val="C586C0"/>
                </a:solidFill>
                <a:effectLst/>
                <a:latin typeface="Fira Code" pitchFamily="49" charset="0"/>
              </a:rPr>
              <a:t>eturn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 </a:t>
            </a:r>
            <a:r>
              <a:rPr lang="nb-NO" sz="1400" b="0" err="1">
                <a:solidFill>
                  <a:srgbClr val="9CDCFE"/>
                </a:solidFill>
                <a:effectLst/>
                <a:latin typeface="Fira Code" pitchFamily="49" charset="0"/>
              </a:rPr>
              <a:t>pages</a:t>
            </a:r>
            <a:r>
              <a:rPr lang="nb-NO" sz="1400" b="0" err="1">
                <a:solidFill>
                  <a:srgbClr val="D4D4D4"/>
                </a:solidFill>
                <a:effectLst/>
                <a:latin typeface="Fira Code" pitchFamily="49" charset="0"/>
              </a:rPr>
              <a:t>.</a:t>
            </a:r>
            <a:r>
              <a:rPr lang="nb-NO" sz="1400" b="0" err="1">
                <a:solidFill>
                  <a:srgbClr val="DCDCAA"/>
                </a:solidFill>
                <a:effectLst/>
                <a:latin typeface="Fira Code" pitchFamily="49" charset="0"/>
              </a:rPr>
              <a:t>iterator</a:t>
            </a:r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();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	}</a:t>
            </a:r>
          </a:p>
          <a:p>
            <a:r>
              <a:rPr lang="nb-NO" sz="1400" b="0">
                <a:solidFill>
                  <a:srgbClr val="D4D4D4"/>
                </a:solidFill>
                <a:effectLst/>
                <a:latin typeface="Fira Code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736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611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Designmønstre I</a:t>
            </a:r>
            <a:endParaRPr lang="nb-NO">
              <a:solidFill>
                <a:schemeClr val="bg1"/>
              </a:solidFill>
              <a:cs typeface="Calibri Light" panose="020F0302020204030204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D351F14-EA9C-B5CC-F995-425746E8F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919856"/>
              </p:ext>
            </p:extLst>
          </p:nvPr>
        </p:nvGraphicFramePr>
        <p:xfrm>
          <a:off x="700215" y="1740243"/>
          <a:ext cx="10361906" cy="4461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953">
                  <a:extLst>
                    <a:ext uri="{9D8B030D-6E8A-4147-A177-3AD203B41FA5}">
                      <a16:colId xmlns:a16="http://schemas.microsoft.com/office/drawing/2014/main" val="2366155072"/>
                    </a:ext>
                  </a:extLst>
                </a:gridCol>
                <a:gridCol w="5180953">
                  <a:extLst>
                    <a:ext uri="{9D8B030D-6E8A-4147-A177-3AD203B41FA5}">
                      <a16:colId xmlns:a16="http://schemas.microsoft.com/office/drawing/2014/main" val="2123543532"/>
                    </a:ext>
                  </a:extLst>
                </a:gridCol>
              </a:tblGrid>
              <a:tr h="1115316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Funksjon: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0785"/>
                  </a:ext>
                </a:extLst>
              </a:tr>
              <a:tr h="1115316">
                <a:tc>
                  <a:txBody>
                    <a:bodyPr/>
                    <a:lstStyle/>
                    <a:p>
                      <a:r>
                        <a:rPr lang="en-US"/>
                        <a:t>Creational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Kontroll over opprettelsen av objekter.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31661"/>
                  </a:ext>
                </a:extLst>
              </a:tr>
              <a:tr h="1115316">
                <a:tc>
                  <a:txBody>
                    <a:bodyPr/>
                    <a:lstStyle/>
                    <a:p>
                      <a:r>
                        <a:rPr lang="en-US"/>
                        <a:t>Structural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Kontroll over komposisjonen av klasser og objekter.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21516"/>
                  </a:ext>
                </a:extLst>
              </a:tr>
              <a:tr h="11153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Behavioral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Kontroll over samspillet mellom klasser og objekter.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93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45000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Designmønstre II</a:t>
            </a:r>
            <a:endParaRPr lang="nb-NO">
              <a:solidFill>
                <a:schemeClr val="bg1"/>
              </a:solidFill>
              <a:cs typeface="Calibri Light" panose="020F0302020204030204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D351F14-EA9C-B5CC-F995-425746E8F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199647"/>
              </p:ext>
            </p:extLst>
          </p:nvPr>
        </p:nvGraphicFramePr>
        <p:xfrm>
          <a:off x="669323" y="1740243"/>
          <a:ext cx="10361906" cy="4461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0953">
                  <a:extLst>
                    <a:ext uri="{9D8B030D-6E8A-4147-A177-3AD203B41FA5}">
                      <a16:colId xmlns:a16="http://schemas.microsoft.com/office/drawing/2014/main" val="2366155072"/>
                    </a:ext>
                  </a:extLst>
                </a:gridCol>
                <a:gridCol w="5180953">
                  <a:extLst>
                    <a:ext uri="{9D8B030D-6E8A-4147-A177-3AD203B41FA5}">
                      <a16:colId xmlns:a16="http://schemas.microsoft.com/office/drawing/2014/main" val="2123543532"/>
                    </a:ext>
                  </a:extLst>
                </a:gridCol>
              </a:tblGrid>
              <a:tr h="1115316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Eksempler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60785"/>
                  </a:ext>
                </a:extLst>
              </a:tr>
              <a:tr h="1115316">
                <a:tc>
                  <a:txBody>
                    <a:bodyPr/>
                    <a:lstStyle/>
                    <a:p>
                      <a:r>
                        <a:rPr lang="en-US"/>
                        <a:t>Creational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Factory, singleton, builder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031661"/>
                  </a:ext>
                </a:extLst>
              </a:tr>
              <a:tr h="1115316">
                <a:tc>
                  <a:txBody>
                    <a:bodyPr/>
                    <a:lstStyle/>
                    <a:p>
                      <a:r>
                        <a:rPr lang="en-US"/>
                        <a:t>Structural (NB!)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Adapter, decorator, proxy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21516"/>
                  </a:ext>
                </a:extLst>
              </a:tr>
              <a:tr h="111531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Behavioral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Iterator, observer, memento, </a:t>
                      </a:r>
                      <a:r>
                        <a:rPr lang="en-US" err="1"/>
                        <a:t>eventbus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93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4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3E43A701-04A9-B698-F03F-824FDC094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13" y="254690"/>
            <a:ext cx="10515600" cy="1325563"/>
          </a:xfrm>
        </p:spPr>
        <p:txBody>
          <a:bodyPr/>
          <a:lstStyle/>
          <a:p>
            <a:r>
              <a:rPr lang="nb-NO" err="1">
                <a:solidFill>
                  <a:schemeClr val="bg1"/>
                </a:solidFill>
              </a:rPr>
              <a:t>Factory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FC0B4-5F60-5243-0CED-2FBE260D7282}"/>
              </a:ext>
            </a:extLst>
          </p:cNvPr>
          <p:cNvSpPr txBox="1"/>
          <p:nvPr/>
        </p:nvSpPr>
        <p:spPr>
          <a:xfrm>
            <a:off x="562708" y="1688123"/>
            <a:ext cx="1135269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569CD6"/>
                </a:solidFill>
                <a:latin typeface="Consolas"/>
              </a:rPr>
              <a:t>abstract class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ShapeFactory</a:t>
            </a:r>
            <a:r>
              <a:rPr lang="en-US">
                <a:solidFill>
                  <a:srgbClr val="CCCCCC"/>
                </a:solidFill>
                <a:latin typeface="Consolas"/>
              </a:rPr>
              <a:t>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569CD6"/>
                </a:solidFill>
                <a:latin typeface="Consolas"/>
              </a:rPr>
              <a:t>public static </a:t>
            </a:r>
            <a:r>
              <a:rPr lang="en-US">
                <a:solidFill>
                  <a:srgbClr val="CCCCCC"/>
                </a:solidFill>
                <a:latin typeface="Consolas"/>
              </a:rPr>
              <a:t> final </a:t>
            </a:r>
            <a:r>
              <a:rPr lang="en-US">
                <a:solidFill>
                  <a:srgbClr val="4EC9B0"/>
                </a:solidFill>
                <a:latin typeface="Consolas"/>
              </a:rPr>
              <a:t>Shape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createShape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4EC9B0"/>
                </a:solidFill>
                <a:latin typeface="Consolas"/>
              </a:rPr>
              <a:t>String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shapeType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>
                <a:solidFill>
                  <a:srgbClr val="C586C0"/>
                </a:solidFill>
                <a:latin typeface="Consolas"/>
              </a:rPr>
              <a:t>if</a:t>
            </a:r>
            <a:r>
              <a:rPr lang="en-US">
                <a:solidFill>
                  <a:srgbClr val="CCCCCC"/>
                </a:solidFill>
                <a:latin typeface="Consolas"/>
              </a:rPr>
              <a:t> (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shapeType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equals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CE9178"/>
                </a:solidFill>
                <a:latin typeface="Consolas"/>
              </a:rPr>
              <a:t>"Circle"</a:t>
            </a:r>
            <a:r>
              <a:rPr lang="en-US">
                <a:solidFill>
                  <a:srgbClr val="CCCCCC"/>
                </a:solidFill>
                <a:latin typeface="Consolas"/>
              </a:rPr>
              <a:t>))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    </a:t>
            </a:r>
            <a:r>
              <a:rPr lang="en-US">
                <a:solidFill>
                  <a:srgbClr val="C586C0"/>
                </a:solidFill>
                <a:latin typeface="Consolas"/>
              </a:rPr>
              <a:t>return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new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Circle</a:t>
            </a:r>
            <a:r>
              <a:rPr lang="en-US">
                <a:solidFill>
                  <a:srgbClr val="CCCCCC"/>
                </a:solidFill>
                <a:latin typeface="Consolas"/>
              </a:rPr>
              <a:t>();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} </a:t>
            </a:r>
            <a:r>
              <a:rPr lang="en-US">
                <a:solidFill>
                  <a:srgbClr val="C586C0"/>
                </a:solidFill>
                <a:latin typeface="Consolas"/>
              </a:rPr>
              <a:t>else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if</a:t>
            </a:r>
            <a:r>
              <a:rPr lang="en-US">
                <a:solidFill>
                  <a:srgbClr val="CCCCCC"/>
                </a:solidFill>
                <a:latin typeface="Consolas"/>
              </a:rPr>
              <a:t> (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shapeType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.equals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CE9178"/>
                </a:solidFill>
                <a:latin typeface="Consolas"/>
              </a:rPr>
              <a:t>"Rectangle"</a:t>
            </a:r>
            <a:r>
              <a:rPr lang="en-US">
                <a:solidFill>
                  <a:srgbClr val="CCCCCC"/>
                </a:solidFill>
                <a:latin typeface="Consolas"/>
              </a:rPr>
              <a:t>))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    </a:t>
            </a:r>
            <a:r>
              <a:rPr lang="en-US">
                <a:solidFill>
                  <a:srgbClr val="C586C0"/>
                </a:solidFill>
                <a:latin typeface="Consolas"/>
              </a:rPr>
              <a:t>return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new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Rectangle</a:t>
            </a:r>
            <a:r>
              <a:rPr lang="en-US">
                <a:solidFill>
                  <a:srgbClr val="CCCCCC"/>
                </a:solidFill>
                <a:latin typeface="Consolas"/>
              </a:rPr>
              <a:t>();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} </a:t>
            </a:r>
            <a:r>
              <a:rPr lang="en-US">
                <a:solidFill>
                  <a:srgbClr val="C586C0"/>
                </a:solidFill>
                <a:latin typeface="Consolas"/>
              </a:rPr>
              <a:t>else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if</a:t>
            </a:r>
            <a:r>
              <a:rPr lang="en-US">
                <a:solidFill>
                  <a:srgbClr val="CCCCCC"/>
                </a:solidFill>
                <a:latin typeface="Consolas"/>
              </a:rPr>
              <a:t> (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shapeType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equals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CE9178"/>
                </a:solidFill>
                <a:latin typeface="Consolas"/>
              </a:rPr>
              <a:t>"Triangle"</a:t>
            </a:r>
            <a:r>
              <a:rPr lang="en-US">
                <a:solidFill>
                  <a:srgbClr val="CCCCCC"/>
                </a:solidFill>
                <a:latin typeface="Consolas"/>
              </a:rPr>
              <a:t>))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    </a:t>
            </a:r>
            <a:r>
              <a:rPr lang="en-US">
                <a:solidFill>
                  <a:srgbClr val="C586C0"/>
                </a:solidFill>
                <a:latin typeface="Consolas"/>
              </a:rPr>
              <a:t>return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new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Triangle</a:t>
            </a:r>
            <a:r>
              <a:rPr lang="en-US">
                <a:solidFill>
                  <a:srgbClr val="CCCCCC"/>
                </a:solidFill>
                <a:latin typeface="Consolas"/>
              </a:rPr>
              <a:t>();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} </a:t>
            </a:r>
            <a:r>
              <a:rPr lang="en-US">
                <a:solidFill>
                  <a:srgbClr val="C586C0"/>
                </a:solidFill>
                <a:latin typeface="Consolas"/>
              </a:rPr>
              <a:t>else</a:t>
            </a:r>
            <a:r>
              <a:rPr lang="en-US">
                <a:solidFill>
                  <a:srgbClr val="CCCCCC"/>
                </a:solidFill>
                <a:latin typeface="Consolas"/>
              </a:rPr>
              <a:t>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    </a:t>
            </a:r>
            <a:r>
              <a:rPr lang="en-US">
                <a:solidFill>
                  <a:srgbClr val="C586C0"/>
                </a:solidFill>
                <a:latin typeface="Consolas"/>
              </a:rPr>
              <a:t>throw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new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IllegalArgumentException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CE9178"/>
                </a:solidFill>
                <a:latin typeface="Consolas"/>
              </a:rPr>
              <a:t>"Invalid shape type"</a:t>
            </a:r>
            <a:r>
              <a:rPr lang="en-US">
                <a:solidFill>
                  <a:srgbClr val="CCCCCC"/>
                </a:solidFill>
                <a:latin typeface="Consolas"/>
              </a:rPr>
              <a:t>);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}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}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}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6575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9ECB9D5-EAEB-ACC0-A7D1-708F00F8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68" y="1243457"/>
            <a:ext cx="7622672" cy="5079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DBA39C-C3B7-E78E-4FA7-B0CDF5058AB4}"/>
              </a:ext>
            </a:extLst>
          </p:cNvPr>
          <p:cNvSpPr txBox="1"/>
          <p:nvPr/>
        </p:nvSpPr>
        <p:spPr>
          <a:xfrm>
            <a:off x="9605210" y="6329947"/>
            <a:ext cx="24865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Kilde: posten.no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36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76" y="-77659"/>
            <a:ext cx="10515600" cy="1325563"/>
          </a:xfrm>
        </p:spPr>
        <p:txBody>
          <a:bodyPr/>
          <a:lstStyle/>
          <a:p>
            <a:r>
              <a:rPr lang="nb-NO" err="1">
                <a:solidFill>
                  <a:schemeClr val="bg1"/>
                </a:solidFill>
                <a:cs typeface="Calibri Light"/>
              </a:rPr>
              <a:t>EventBus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B1A15-B34C-FF6C-B11D-C7B3179D2BD7}"/>
              </a:ext>
            </a:extLst>
          </p:cNvPr>
          <p:cNvSpPr txBox="1"/>
          <p:nvPr/>
        </p:nvSpPr>
        <p:spPr>
          <a:xfrm>
            <a:off x="275969" y="1099751"/>
            <a:ext cx="8643550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569CD6"/>
                </a:solidFill>
                <a:latin typeface="Consolas"/>
              </a:rPr>
              <a:t>class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EventBus</a:t>
            </a:r>
            <a:r>
              <a:rPr lang="en-US">
                <a:solidFill>
                  <a:srgbClr val="CCCCCC"/>
                </a:solidFill>
                <a:latin typeface="Consolas"/>
              </a:rPr>
              <a:t>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569CD6"/>
                </a:solidFill>
                <a:latin typeface="Consolas"/>
              </a:rPr>
              <a:t>private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List</a:t>
            </a:r>
            <a:r>
              <a:rPr lang="en-US">
                <a:solidFill>
                  <a:srgbClr val="CCCCCC"/>
                </a:solidFill>
                <a:latin typeface="Consolas"/>
              </a:rPr>
              <a:t>&lt;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EventHandler</a:t>
            </a:r>
            <a:r>
              <a:rPr lang="en-US">
                <a:solidFill>
                  <a:srgbClr val="CCCCCC"/>
                </a:solidFill>
                <a:latin typeface="Consolas"/>
              </a:rPr>
              <a:t>&gt;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eventHandlers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4D4D4"/>
                </a:solidFill>
                <a:latin typeface="Consolas"/>
              </a:rPr>
              <a:t>=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new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ArrayList</a:t>
            </a:r>
            <a:r>
              <a:rPr lang="en-US">
                <a:solidFill>
                  <a:srgbClr val="CCCCCC"/>
                </a:solidFill>
                <a:latin typeface="Consolas"/>
              </a:rPr>
              <a:t>&lt;&gt;();</a:t>
            </a:r>
          </a:p>
          <a:p>
            <a:br>
              <a:rPr lang="en-US">
                <a:latin typeface="Consolas"/>
              </a:rPr>
            </a:br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4EC9B0"/>
                </a:solidFill>
                <a:latin typeface="Consolas"/>
              </a:rPr>
              <a:t>void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register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EventHandler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handler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eventHandlers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add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9CDCFE"/>
                </a:solidFill>
                <a:latin typeface="Consolas"/>
              </a:rPr>
              <a:t>handler</a:t>
            </a:r>
            <a:r>
              <a:rPr lang="en-US">
                <a:solidFill>
                  <a:srgbClr val="CCCCCC"/>
                </a:solidFill>
                <a:latin typeface="Consolas"/>
              </a:rPr>
              <a:t>);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}</a:t>
            </a:r>
          </a:p>
          <a:p>
            <a:br>
              <a:rPr lang="en-US">
                <a:latin typeface="Consolas"/>
              </a:rPr>
            </a:br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4EC9B0"/>
                </a:solidFill>
                <a:latin typeface="Consolas"/>
              </a:rPr>
              <a:t>void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chemeClr val="accent4">
                    <a:lumMod val="20000"/>
                    <a:lumOff val="80000"/>
                  </a:schemeClr>
                </a:solidFill>
                <a:latin typeface="Consolas"/>
              </a:rPr>
              <a:t>post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4EC9B0"/>
                </a:solidFill>
                <a:latin typeface="Consolas"/>
              </a:rPr>
              <a:t>Event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event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>
                <a:solidFill>
                  <a:srgbClr val="C586C0"/>
                </a:solidFill>
                <a:latin typeface="Consolas"/>
              </a:rPr>
              <a:t>for</a:t>
            </a:r>
            <a:r>
              <a:rPr lang="en-US">
                <a:solidFill>
                  <a:srgbClr val="CCCCCC"/>
                </a:solidFill>
                <a:latin typeface="Consolas"/>
              </a:rPr>
              <a:t> (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EventHandler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eventHandler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: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eventHandlers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 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eventHandler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handle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9CDCFE"/>
                </a:solidFill>
                <a:latin typeface="Consolas"/>
              </a:rPr>
              <a:t>event</a:t>
            </a:r>
            <a:r>
              <a:rPr lang="en-US">
                <a:solidFill>
                  <a:srgbClr val="CCCCCC"/>
                </a:solidFill>
                <a:latin typeface="Consolas"/>
              </a:rPr>
              <a:t>);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}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}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}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569CD6"/>
                </a:solidFill>
                <a:latin typeface="Consolas"/>
              </a:rPr>
              <a:t>interface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EventHandler</a:t>
            </a:r>
            <a:r>
              <a:rPr lang="en-US">
                <a:solidFill>
                  <a:srgbClr val="CCCCCC"/>
                </a:solidFill>
                <a:latin typeface="Consolas"/>
              </a:rPr>
              <a:t> {</a:t>
            </a:r>
            <a:endParaRPr lang="en-US"/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4EC9B0"/>
                </a:solidFill>
                <a:latin typeface="Consolas"/>
              </a:rPr>
              <a:t>void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handle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4EC9B0"/>
                </a:solidFill>
                <a:latin typeface="Consolas"/>
              </a:rPr>
              <a:t>Event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e</a:t>
            </a:r>
            <a:r>
              <a:rPr lang="en-US">
                <a:solidFill>
                  <a:srgbClr val="CCCCCC"/>
                </a:solidFill>
                <a:latin typeface="Consolas"/>
              </a:rPr>
              <a:t>);</a:t>
            </a:r>
            <a:endParaRPr lang="en-US"/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}</a:t>
            </a:r>
            <a:endParaRPr lang="en-US"/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79215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Sylinder 2">
            <a:extLst>
              <a:ext uri="{FF2B5EF4-FFF2-40B4-BE49-F238E27FC236}">
                <a16:creationId xmlns:a16="http://schemas.microsoft.com/office/drawing/2014/main" id="{3F565A34-5A87-7886-9435-11289E22F8B4}"/>
              </a:ext>
            </a:extLst>
          </p:cNvPr>
          <p:cNvSpPr txBox="1"/>
          <p:nvPr/>
        </p:nvSpPr>
        <p:spPr>
          <a:xfrm>
            <a:off x="4006293" y="495143"/>
            <a:ext cx="3526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000"/>
              <a:t>Eksempler i </a:t>
            </a:r>
            <a:r>
              <a:rPr lang="nb-NO" sz="4000" err="1"/>
              <a:t>java</a:t>
            </a:r>
            <a:endParaRPr lang="nb-NO" sz="4000"/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4F26E276-44E7-62E5-E491-6E5B26D48592}"/>
              </a:ext>
            </a:extLst>
          </p:cNvPr>
          <p:cNvSpPr txBox="1"/>
          <p:nvPr/>
        </p:nvSpPr>
        <p:spPr>
          <a:xfrm>
            <a:off x="1088921" y="342743"/>
            <a:ext cx="6096000" cy="6678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21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x +=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</a:t>
            </a:r>
            <a:r>
              <a:rPr lang="nb-NO" sz="1600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 x = 22</a:t>
            </a:r>
            <a:endParaRPr lang="nb-NO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b-NO" sz="1600" b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Hello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b-NO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double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3.14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&amp;&amp;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||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boolean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!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ArrayList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nb-NO" sz="1600" err="1">
                <a:solidFill>
                  <a:srgbClr val="267F99"/>
                </a:solidFill>
                <a:latin typeface="Menlo" panose="020B0609030804020204" pitchFamily="49" charset="0"/>
              </a:rPr>
              <a:t>Integer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l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sz="1600" b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ArrayList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&lt;&gt;();</a:t>
            </a:r>
          </a:p>
          <a:p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l.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l.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remove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l.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&gt; 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nb-NO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sz="1600" b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"x is positive"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nb-NO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&lt; 0) {</a:t>
            </a:r>
          </a:p>
          <a:p>
            <a:r>
              <a:rPr lang="nb-NO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sz="1600" b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"x is negative"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 </a:t>
            </a:r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nb-NO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sz="16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sz="1600" b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nb-NO" sz="16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sz="16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"x is zero"</a:t>
            </a:r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F56DD781-D307-1493-5B01-C21BA41F79F9}"/>
              </a:ext>
            </a:extLst>
          </p:cNvPr>
          <p:cNvSpPr txBox="1"/>
          <p:nvPr/>
        </p:nvSpPr>
        <p:spPr>
          <a:xfrm>
            <a:off x="7184921" y="1835458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 &lt; 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 i++) {</a:t>
            </a:r>
          </a:p>
          <a:p>
            <a:r>
              <a:rPr lang="nb-NO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nb-NO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nb-NO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0;</a:t>
            </a:r>
          </a:p>
          <a:p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(i &lt; </a:t>
            </a:r>
            <a:r>
              <a:rPr lang="nb-NO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nb-NO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System</a:t>
            </a:r>
            <a:r>
              <a:rPr lang="nb-NO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nb-NO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println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	i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++;</a:t>
            </a:r>
          </a:p>
          <a:p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nb-NO">
                <a:solidFill>
                  <a:srgbClr val="AF00DB"/>
                </a:solidFill>
                <a:latin typeface="Menlo" panose="020B0609030804020204" pitchFamily="49" charset="0"/>
              </a:rPr>
              <a:t>	</a:t>
            </a:r>
            <a:r>
              <a:rPr lang="nb-NO" b="0" err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 </a:t>
            </a:r>
            <a:r>
              <a:rPr lang="nb-NO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nb-NO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888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F940D3-4750-FAFF-C362-D8B2640C4596}"/>
              </a:ext>
            </a:extLst>
          </p:cNvPr>
          <p:cNvSpPr txBox="1"/>
          <p:nvPr/>
        </p:nvSpPr>
        <p:spPr>
          <a:xfrm>
            <a:off x="214184" y="111211"/>
            <a:ext cx="9261388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569CD6"/>
                </a:solidFill>
                <a:latin typeface="Consolas"/>
              </a:rPr>
              <a:t>class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Sender</a:t>
            </a:r>
            <a:r>
              <a:rPr lang="en-US">
                <a:solidFill>
                  <a:srgbClr val="CCCCCC"/>
                </a:solidFill>
                <a:latin typeface="Consolas"/>
              </a:rPr>
              <a:t> {</a:t>
            </a:r>
          </a:p>
          <a:p>
            <a:br>
              <a:rPr lang="en-US">
                <a:latin typeface="Consolas"/>
              </a:rPr>
            </a:br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569CD6"/>
                </a:solidFill>
                <a:latin typeface="Consolas"/>
              </a:rPr>
              <a:t>private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EventBus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bus</a:t>
            </a:r>
            <a:r>
              <a:rPr lang="en-US">
                <a:solidFill>
                  <a:srgbClr val="CCCCCC"/>
                </a:solidFill>
                <a:latin typeface="Consolas"/>
              </a:rPr>
              <a:t>;</a:t>
            </a:r>
          </a:p>
          <a:p>
            <a:br>
              <a:rPr lang="en-US">
                <a:latin typeface="Consolas"/>
              </a:rPr>
            </a:br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Sender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EventBus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bus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err="1">
                <a:solidFill>
                  <a:srgbClr val="569CD6"/>
                </a:solidFill>
                <a:latin typeface="Consolas"/>
              </a:rPr>
              <a:t>this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bus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4D4D4"/>
                </a:solidFill>
                <a:latin typeface="Consolas"/>
              </a:rPr>
              <a:t>=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bus</a:t>
            </a:r>
            <a:r>
              <a:rPr lang="en-US">
                <a:solidFill>
                  <a:srgbClr val="CCCCCC"/>
                </a:solidFill>
                <a:latin typeface="Consolas"/>
              </a:rPr>
              <a:t>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}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 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4EC9B0"/>
                </a:solidFill>
                <a:latin typeface="Consolas"/>
              </a:rPr>
              <a:t>void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send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4EC9B0"/>
                </a:solidFill>
                <a:latin typeface="Consolas"/>
              </a:rPr>
              <a:t>int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one</a:t>
            </a:r>
            <a:r>
              <a:rPr lang="en-US">
                <a:solidFill>
                  <a:srgbClr val="CCCCCC"/>
                </a:solidFill>
                <a:latin typeface="Consolas"/>
              </a:rPr>
              <a:t>, </a:t>
            </a:r>
            <a:r>
              <a:rPr lang="en-US">
                <a:solidFill>
                  <a:srgbClr val="4EC9B0"/>
                </a:solidFill>
                <a:latin typeface="Consolas"/>
              </a:rPr>
              <a:t>int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two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System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4FC1FF"/>
                </a:solidFill>
                <a:latin typeface="Consolas"/>
              </a:rPr>
              <a:t>out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println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CE9178"/>
                </a:solidFill>
                <a:latin typeface="Consolas"/>
              </a:rPr>
              <a:t>"Sending message: "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4D4D4"/>
                </a:solidFill>
                <a:latin typeface="Consolas"/>
              </a:rPr>
              <a:t>+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one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4D4D4"/>
                </a:solidFill>
                <a:latin typeface="Consolas"/>
              </a:rPr>
              <a:t>+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E9178"/>
                </a:solidFill>
                <a:latin typeface="Consolas"/>
              </a:rPr>
              <a:t>" "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4D4D4"/>
                </a:solidFill>
                <a:latin typeface="Consolas"/>
              </a:rPr>
              <a:t>+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two</a:t>
            </a:r>
            <a:r>
              <a:rPr lang="en-US">
                <a:solidFill>
                  <a:srgbClr val="CCCCCC"/>
                </a:solidFill>
                <a:latin typeface="Consolas"/>
              </a:rPr>
              <a:t>);</a:t>
            </a:r>
            <a:endParaRPr lang="en-US">
              <a:cs typeface="Calibri"/>
            </a:endParaRP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bus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post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C586C0"/>
                </a:solidFill>
                <a:latin typeface="Consolas"/>
              </a:rPr>
              <a:t>new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Event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9CDCFE"/>
                </a:solidFill>
                <a:latin typeface="Consolas"/>
              </a:rPr>
              <a:t>one</a:t>
            </a:r>
            <a:r>
              <a:rPr lang="en-US">
                <a:solidFill>
                  <a:srgbClr val="CCCCCC"/>
                </a:solidFill>
                <a:latin typeface="Consolas"/>
              </a:rPr>
              <a:t>, </a:t>
            </a:r>
            <a:r>
              <a:rPr lang="en-US">
                <a:solidFill>
                  <a:srgbClr val="9CDCFE"/>
                </a:solidFill>
                <a:latin typeface="Consolas"/>
              </a:rPr>
              <a:t>two</a:t>
            </a:r>
            <a:r>
              <a:rPr lang="en-US">
                <a:solidFill>
                  <a:srgbClr val="CCCCCC"/>
                </a:solidFill>
                <a:latin typeface="Consolas"/>
              </a:rPr>
              <a:t>));</a:t>
            </a:r>
            <a:endParaRPr lang="en-US">
              <a:cs typeface="Calibri"/>
            </a:endParaRP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}</a:t>
            </a:r>
            <a:endParaRPr lang="en-US"/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}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569CD6"/>
                </a:solidFill>
                <a:latin typeface="Consolas"/>
              </a:rPr>
              <a:t>record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Event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4EC9B0"/>
                </a:solidFill>
                <a:latin typeface="Consolas"/>
              </a:rPr>
              <a:t>int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one</a:t>
            </a:r>
            <a:r>
              <a:rPr lang="en-US">
                <a:solidFill>
                  <a:srgbClr val="CCCCCC"/>
                </a:solidFill>
                <a:latin typeface="Consolas"/>
              </a:rPr>
              <a:t>, </a:t>
            </a:r>
            <a:r>
              <a:rPr lang="en-US">
                <a:solidFill>
                  <a:srgbClr val="4EC9B0"/>
                </a:solidFill>
                <a:latin typeface="Consolas"/>
              </a:rPr>
              <a:t>int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two</a:t>
            </a:r>
            <a:r>
              <a:rPr lang="en-US">
                <a:solidFill>
                  <a:srgbClr val="CCCCCC"/>
                </a:solidFill>
                <a:latin typeface="Consolas"/>
              </a:rPr>
              <a:t>) {}</a:t>
            </a:r>
            <a:endParaRPr lang="en-US"/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421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F940D3-4750-FAFF-C362-D8B2640C4596}"/>
              </a:ext>
            </a:extLst>
          </p:cNvPr>
          <p:cNvSpPr txBox="1"/>
          <p:nvPr/>
        </p:nvSpPr>
        <p:spPr>
          <a:xfrm>
            <a:off x="80125" y="1826"/>
            <a:ext cx="11011928" cy="6909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0">
                <a:solidFill>
                  <a:srgbClr val="569CD6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b="0">
                <a:solidFill>
                  <a:srgbClr val="569CD6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b="0">
                <a:solidFill>
                  <a:srgbClr val="4EC9B0"/>
                </a:solidFill>
                <a:latin typeface="Consolas"/>
                <a:ea typeface="Consolas"/>
                <a:cs typeface="Consolas"/>
              </a:rPr>
              <a:t>Adds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b="0">
                <a:solidFill>
                  <a:srgbClr val="569CD6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b="0" err="1">
                <a:solidFill>
                  <a:srgbClr val="4EC9B0"/>
                </a:solidFill>
                <a:latin typeface="Consolas"/>
                <a:ea typeface="Consolas"/>
                <a:cs typeface="Consolas"/>
              </a:rPr>
              <a:t>EventHandler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400" b="0">
                <a:solidFill>
                  <a:srgbClr val="569CD6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b="0">
                <a:solidFill>
                  <a:srgbClr val="DCDCAA"/>
                </a:solidFill>
                <a:latin typeface="Consolas"/>
                <a:ea typeface="Consolas"/>
                <a:cs typeface="Consolas"/>
              </a:rPr>
              <a:t>Adds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400" b="0" err="1">
                <a:solidFill>
                  <a:srgbClr val="4EC9B0"/>
                </a:solidFill>
                <a:latin typeface="Consolas"/>
                <a:ea typeface="Consolas"/>
                <a:cs typeface="Consolas"/>
              </a:rPr>
              <a:t>EventBus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b="0">
                <a:solidFill>
                  <a:srgbClr val="9CDCFE"/>
                </a:solidFill>
                <a:latin typeface="Consolas"/>
                <a:ea typeface="Consolas"/>
                <a:cs typeface="Consolas"/>
              </a:rPr>
              <a:t>bus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400" b="0" err="1">
                <a:solidFill>
                  <a:srgbClr val="9CDCFE"/>
                </a:solidFill>
                <a:latin typeface="Consolas"/>
                <a:ea typeface="Consolas"/>
                <a:cs typeface="Consolas"/>
              </a:rPr>
              <a:t>bus</a:t>
            </a:r>
            <a:r>
              <a:rPr lang="en-US" sz="1400" b="0" err="1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400" b="0" err="1">
                <a:solidFill>
                  <a:srgbClr val="DCDCAA"/>
                </a:solidFill>
                <a:latin typeface="Consolas"/>
                <a:ea typeface="Consolas"/>
                <a:cs typeface="Consolas"/>
              </a:rPr>
              <a:t>register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400" b="0">
                <a:solidFill>
                  <a:srgbClr val="569CD6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40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);</a:t>
            </a:r>
            <a:endParaRPr lang="en-US" sz="1400" b="0">
              <a:solidFill>
                <a:srgbClr val="CCCCCC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    }</a:t>
            </a:r>
          </a:p>
          <a:p>
            <a:br>
              <a:rPr lang="en-US" sz="1400" b="0">
                <a:latin typeface="Consolas"/>
                <a:ea typeface="Consolas"/>
                <a:cs typeface="Consolas"/>
              </a:rPr>
            </a:b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    @</a:t>
            </a:r>
            <a:r>
              <a:rPr lang="en-US" sz="1400" b="0">
                <a:solidFill>
                  <a:srgbClr val="4EC9B0"/>
                </a:solidFill>
                <a:latin typeface="Consolas"/>
                <a:ea typeface="Consolas"/>
                <a:cs typeface="Consolas"/>
              </a:rPr>
              <a:t>Override</a:t>
            </a:r>
          </a:p>
          <a:p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    </a:t>
            </a:r>
            <a:r>
              <a:rPr lang="en-US" sz="1400" b="0">
                <a:solidFill>
                  <a:srgbClr val="569CD6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b="0">
                <a:solidFill>
                  <a:srgbClr val="4EC9B0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b="0">
                <a:solidFill>
                  <a:srgbClr val="DCDCAA"/>
                </a:solidFill>
                <a:latin typeface="Consolas"/>
                <a:ea typeface="Consolas"/>
                <a:cs typeface="Consolas"/>
              </a:rPr>
              <a:t>handle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400" b="0">
                <a:solidFill>
                  <a:srgbClr val="4EC9B0"/>
                </a:solidFill>
                <a:latin typeface="Consolas"/>
                <a:ea typeface="Consolas"/>
                <a:cs typeface="Consolas"/>
              </a:rPr>
              <a:t>Event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b="0">
                <a:solidFill>
                  <a:srgbClr val="9CDCFE"/>
                </a:solidFill>
                <a:latin typeface="Consolas"/>
                <a:ea typeface="Consolas"/>
                <a:cs typeface="Consolas"/>
              </a:rPr>
              <a:t>e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        </a:t>
            </a:r>
            <a:r>
              <a:rPr lang="en-US" sz="1400" b="0" err="1">
                <a:solidFill>
                  <a:srgbClr val="4EC9B0"/>
                </a:solidFill>
                <a:latin typeface="Consolas"/>
                <a:ea typeface="Consolas"/>
                <a:cs typeface="Consolas"/>
              </a:rPr>
              <a:t>System</a:t>
            </a:r>
            <a:r>
              <a:rPr lang="en-US" sz="1400" b="0" err="1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400" b="0" err="1">
                <a:solidFill>
                  <a:srgbClr val="4FC1FF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400" b="0" err="1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400" b="0" err="1">
                <a:solidFill>
                  <a:srgbClr val="DCDCAA"/>
                </a:solidFill>
                <a:latin typeface="Consolas"/>
                <a:ea typeface="Consolas"/>
                <a:cs typeface="Consolas"/>
              </a:rPr>
              <a:t>println</a:t>
            </a:r>
            <a:r>
              <a:rPr lang="en-US" sz="140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400" b="0">
                <a:solidFill>
                  <a:srgbClr val="9CDCFE"/>
                </a:solidFill>
                <a:latin typeface="Consolas"/>
                <a:ea typeface="Consolas"/>
                <a:cs typeface="Consolas"/>
              </a:rPr>
              <a:t>e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400" b="0">
                <a:solidFill>
                  <a:srgbClr val="DCDCAA"/>
                </a:solidFill>
                <a:latin typeface="Consolas"/>
                <a:ea typeface="Consolas"/>
                <a:cs typeface="Consolas"/>
              </a:rPr>
              <a:t>one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()</a:t>
            </a:r>
            <a:r>
              <a:rPr lang="en-US" sz="1400" b="0">
                <a:solidFill>
                  <a:srgbClr val="D4D4D4"/>
                </a:solidFill>
                <a:latin typeface="Consolas"/>
                <a:ea typeface="Consolas"/>
                <a:cs typeface="Consolas"/>
              </a:rPr>
              <a:t>+</a:t>
            </a:r>
            <a:r>
              <a:rPr lang="en-US" sz="1400" b="0" err="1">
                <a:solidFill>
                  <a:srgbClr val="9CDCFE"/>
                </a:solidFill>
                <a:latin typeface="Consolas"/>
                <a:ea typeface="Consolas"/>
                <a:cs typeface="Consolas"/>
              </a:rPr>
              <a:t>e</a:t>
            </a:r>
            <a:r>
              <a:rPr lang="en-US" sz="1400" b="0" err="1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400" b="0" err="1">
                <a:solidFill>
                  <a:srgbClr val="DCDCAA"/>
                </a:solidFill>
                <a:latin typeface="Consolas"/>
                <a:ea typeface="Consolas"/>
                <a:cs typeface="Consolas"/>
              </a:rPr>
              <a:t>two</a:t>
            </a:r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());</a:t>
            </a:r>
          </a:p>
          <a:p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    }</a:t>
            </a:r>
          </a:p>
          <a:p>
            <a:r>
              <a:rPr lang="en-US" sz="1400" b="0">
                <a:solidFill>
                  <a:srgbClr val="CCCCCC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>
              <a:solidFill>
                <a:srgbClr val="CCCCCC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400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569CD6"/>
                </a:solidFill>
                <a:latin typeface="Consolas"/>
              </a:rPr>
              <a:t>class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4EC9B0"/>
                </a:solidFill>
                <a:latin typeface="Consolas"/>
              </a:rPr>
              <a:t>Subtracts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569CD6"/>
                </a:solidFill>
                <a:latin typeface="Consolas"/>
              </a:rPr>
              <a:t>implements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 err="1">
                <a:solidFill>
                  <a:srgbClr val="4EC9B0"/>
                </a:solidFill>
                <a:latin typeface="Consolas"/>
              </a:rPr>
              <a:t>EventHandler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{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 ...</a:t>
            </a:r>
            <a:br>
              <a:rPr lang="en-US"/>
            </a:b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 @</a:t>
            </a:r>
            <a:r>
              <a:rPr lang="en-US" sz="1400">
                <a:solidFill>
                  <a:srgbClr val="4EC9B0"/>
                </a:solidFill>
                <a:latin typeface="Consolas"/>
              </a:rPr>
              <a:t>Override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 sz="1400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4EC9B0"/>
                </a:solidFill>
                <a:latin typeface="Consolas"/>
              </a:rPr>
              <a:t>void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DCDCAA"/>
                </a:solidFill>
                <a:latin typeface="Consolas"/>
              </a:rPr>
              <a:t>handle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400">
                <a:solidFill>
                  <a:srgbClr val="4EC9B0"/>
                </a:solidFill>
                <a:latin typeface="Consolas"/>
              </a:rPr>
              <a:t>Event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e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) {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sz="1400" err="1">
                <a:solidFill>
                  <a:srgbClr val="4EC9B0"/>
                </a:solidFill>
                <a:latin typeface="Consolas"/>
              </a:rPr>
              <a:t>System</a:t>
            </a:r>
            <a:r>
              <a:rPr lang="en-US" sz="1400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sz="1400" err="1">
                <a:solidFill>
                  <a:srgbClr val="4FC1FF"/>
                </a:solidFill>
                <a:latin typeface="Consolas"/>
              </a:rPr>
              <a:t>out</a:t>
            </a:r>
            <a:r>
              <a:rPr lang="en-US" sz="1400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sz="1400" err="1">
                <a:solidFill>
                  <a:srgbClr val="DCDCAA"/>
                </a:solidFill>
                <a:latin typeface="Consolas"/>
              </a:rPr>
              <a:t>println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e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.</a:t>
            </a:r>
            <a:r>
              <a:rPr lang="en-US" sz="1400">
                <a:solidFill>
                  <a:srgbClr val="DCDCAA"/>
                </a:solidFill>
                <a:latin typeface="Consolas"/>
              </a:rPr>
              <a:t>one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()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-</a:t>
            </a:r>
            <a:r>
              <a:rPr lang="en-US" sz="1400" err="1">
                <a:solidFill>
                  <a:srgbClr val="9CDCFE"/>
                </a:solidFill>
                <a:latin typeface="Consolas"/>
              </a:rPr>
              <a:t>e</a:t>
            </a:r>
            <a:r>
              <a:rPr lang="en-US" sz="1400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sz="1400" err="1">
                <a:solidFill>
                  <a:srgbClr val="DCDCAA"/>
                </a:solidFill>
                <a:latin typeface="Consolas"/>
              </a:rPr>
              <a:t>two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());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 }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}</a:t>
            </a:r>
            <a:endParaRPr lang="en-US" sz="1400"/>
          </a:p>
          <a:p>
            <a:endParaRPr lang="en-US" sz="1100">
              <a:solidFill>
                <a:srgbClr val="CCCCCC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>
                <a:solidFill>
                  <a:srgbClr val="569CD6"/>
                </a:solidFill>
                <a:latin typeface="Consolas"/>
              </a:rPr>
              <a:t>p</a:t>
            </a:r>
            <a:r>
              <a:rPr lang="en-US" sz="1400">
                <a:solidFill>
                  <a:srgbClr val="569CD6"/>
                </a:solidFill>
                <a:latin typeface="Consolas"/>
              </a:rPr>
              <a:t>ublic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569CD6"/>
                </a:solidFill>
                <a:latin typeface="Consolas"/>
              </a:rPr>
              <a:t>class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4EC9B0"/>
                </a:solidFill>
                <a:latin typeface="Consolas"/>
              </a:rPr>
              <a:t>Multiplies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569CD6"/>
                </a:solidFill>
                <a:latin typeface="Consolas"/>
              </a:rPr>
              <a:t>implements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 err="1">
                <a:solidFill>
                  <a:srgbClr val="4EC9B0"/>
                </a:solidFill>
                <a:latin typeface="Consolas"/>
              </a:rPr>
              <a:t>EventHandler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{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 ...</a:t>
            </a:r>
            <a:endParaRPr lang="en-US" sz="1400">
              <a:cs typeface="Calibri"/>
            </a:endParaRPr>
          </a:p>
          <a:p>
            <a:br>
              <a:rPr lang="en-US"/>
            </a:b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 @</a:t>
            </a:r>
            <a:r>
              <a:rPr lang="en-US" sz="1400">
                <a:solidFill>
                  <a:srgbClr val="4EC9B0"/>
                </a:solidFill>
                <a:latin typeface="Consolas"/>
              </a:rPr>
              <a:t>Override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 sz="1400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4EC9B0"/>
                </a:solidFill>
                <a:latin typeface="Consolas"/>
              </a:rPr>
              <a:t>void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DCDCAA"/>
                </a:solidFill>
                <a:latin typeface="Consolas"/>
              </a:rPr>
              <a:t>handle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400">
                <a:solidFill>
                  <a:srgbClr val="4EC9B0"/>
                </a:solidFill>
                <a:latin typeface="Consolas"/>
              </a:rPr>
              <a:t>Event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e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) {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sz="1400" err="1">
                <a:solidFill>
                  <a:srgbClr val="4EC9B0"/>
                </a:solidFill>
                <a:latin typeface="Consolas"/>
              </a:rPr>
              <a:t>System</a:t>
            </a:r>
            <a:r>
              <a:rPr lang="en-US" sz="1400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sz="1400" err="1">
                <a:solidFill>
                  <a:srgbClr val="4FC1FF"/>
                </a:solidFill>
                <a:latin typeface="Consolas"/>
              </a:rPr>
              <a:t>out</a:t>
            </a:r>
            <a:r>
              <a:rPr lang="en-US" sz="1400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sz="1400" err="1">
                <a:solidFill>
                  <a:srgbClr val="DCDCAA"/>
                </a:solidFill>
                <a:latin typeface="Consolas"/>
              </a:rPr>
              <a:t>println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400">
                <a:solidFill>
                  <a:srgbClr val="9CDCFE"/>
                </a:solidFill>
                <a:latin typeface="Consolas"/>
              </a:rPr>
              <a:t>e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.</a:t>
            </a:r>
            <a:r>
              <a:rPr lang="en-US" sz="1400">
                <a:solidFill>
                  <a:srgbClr val="DCDCAA"/>
                </a:solidFill>
                <a:latin typeface="Consolas"/>
              </a:rPr>
              <a:t>one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()</a:t>
            </a:r>
            <a:r>
              <a:rPr lang="en-US" sz="1400">
                <a:solidFill>
                  <a:srgbClr val="D4D4D4"/>
                </a:solidFill>
                <a:latin typeface="Consolas"/>
              </a:rPr>
              <a:t>*</a:t>
            </a:r>
            <a:r>
              <a:rPr lang="en-US" sz="1400" err="1">
                <a:solidFill>
                  <a:srgbClr val="9CDCFE"/>
                </a:solidFill>
                <a:latin typeface="Consolas"/>
              </a:rPr>
              <a:t>e</a:t>
            </a:r>
            <a:r>
              <a:rPr lang="en-US" sz="1400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sz="1400" err="1">
                <a:solidFill>
                  <a:srgbClr val="DCDCAA"/>
                </a:solidFill>
                <a:latin typeface="Consolas"/>
              </a:rPr>
              <a:t>two</a:t>
            </a:r>
            <a:r>
              <a:rPr lang="en-US" sz="1400">
                <a:solidFill>
                  <a:srgbClr val="CCCCCC"/>
                </a:solidFill>
                <a:latin typeface="Consolas"/>
              </a:rPr>
              <a:t>());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    }</a:t>
            </a:r>
            <a:endParaRPr lang="en-US" sz="1400">
              <a:cs typeface="Calibri"/>
            </a:endParaRPr>
          </a:p>
          <a:p>
            <a:r>
              <a:rPr lang="en-US" sz="1400">
                <a:solidFill>
                  <a:srgbClr val="CCCCCC"/>
                </a:solidFill>
                <a:latin typeface="Consolas"/>
              </a:rPr>
              <a:t>}</a:t>
            </a:r>
            <a:endParaRPr lang="en-US" sz="1400">
              <a:cs typeface="Calibri"/>
            </a:endParaRPr>
          </a:p>
          <a:p>
            <a:endParaRPr lang="en-US" sz="1400">
              <a:solidFill>
                <a:srgbClr val="CCCCCC"/>
              </a:solidFill>
              <a:latin typeface="Consolas"/>
              <a:ea typeface="Consolas"/>
              <a:cs typeface="Consolas"/>
            </a:endParaRPr>
          </a:p>
          <a:p>
            <a:endParaRPr lang="en-US">
              <a:solidFill>
                <a:srgbClr val="CCCCCC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1851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3B1A15-B34C-FF6C-B11D-C7B3179D2BD7}"/>
              </a:ext>
            </a:extLst>
          </p:cNvPr>
          <p:cNvSpPr txBox="1"/>
          <p:nvPr/>
        </p:nvSpPr>
        <p:spPr>
          <a:xfrm>
            <a:off x="131806" y="131805"/>
            <a:ext cx="115473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400">
              <a:solidFill>
                <a:srgbClr val="CCCCCC"/>
              </a:solidFill>
              <a:latin typeface="Consolas"/>
              <a:cs typeface="Calibri"/>
            </a:endParaRP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AE0E95-9256-1016-E148-35E6C81C7020}"/>
              </a:ext>
            </a:extLst>
          </p:cNvPr>
          <p:cNvSpPr txBox="1"/>
          <p:nvPr/>
        </p:nvSpPr>
        <p:spPr>
          <a:xfrm>
            <a:off x="-2059" y="1624913"/>
            <a:ext cx="7078361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569CD6"/>
                </a:solidFill>
                <a:latin typeface="Consolas"/>
              </a:rPr>
              <a:t>static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4EC9B0"/>
                </a:solidFill>
                <a:latin typeface="Consolas"/>
              </a:rPr>
              <a:t>void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CDCAA"/>
                </a:solidFill>
                <a:latin typeface="Consolas"/>
              </a:rPr>
              <a:t>main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600">
                <a:solidFill>
                  <a:srgbClr val="4EC9B0"/>
                </a:solidFill>
                <a:latin typeface="Consolas"/>
              </a:rPr>
              <a:t>String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[] 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args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 sz="16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sz="1600" err="1">
                <a:solidFill>
                  <a:srgbClr val="4EC9B0"/>
                </a:solidFill>
                <a:latin typeface="Consolas"/>
              </a:rPr>
              <a:t>EventBus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eventBus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C586C0"/>
                </a:solidFill>
                <a:latin typeface="Consolas"/>
              </a:rPr>
              <a:t>new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DCDCAA"/>
                </a:solidFill>
                <a:latin typeface="Consolas"/>
              </a:rPr>
              <a:t>EventBus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();</a:t>
            </a:r>
          </a:p>
          <a:p>
            <a:r>
              <a:rPr lang="en-US" sz="16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sz="1600">
                <a:solidFill>
                  <a:srgbClr val="4EC9B0"/>
                </a:solidFill>
                <a:latin typeface="Consolas"/>
              </a:rPr>
              <a:t>Sender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9CDCFE"/>
                </a:solidFill>
                <a:latin typeface="Consolas"/>
              </a:rPr>
              <a:t>a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C586C0"/>
                </a:solidFill>
                <a:latin typeface="Consolas"/>
              </a:rPr>
              <a:t>new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CDCAA"/>
                </a:solidFill>
                <a:latin typeface="Consolas"/>
              </a:rPr>
              <a:t>Sender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eventBus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);</a:t>
            </a:r>
          </a:p>
          <a:p>
            <a:br>
              <a:rPr lang="en-US" sz="1600">
                <a:latin typeface="Consolas"/>
              </a:rPr>
            </a:br>
            <a:r>
              <a:rPr lang="en-US" sz="16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sz="1600" err="1">
                <a:solidFill>
                  <a:srgbClr val="4EC9B0"/>
                </a:solidFill>
                <a:latin typeface="Consolas"/>
              </a:rPr>
              <a:t>EventHandler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9CDCFE"/>
                </a:solidFill>
                <a:latin typeface="Consolas"/>
              </a:rPr>
              <a:t>one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C586C0"/>
                </a:solidFill>
                <a:latin typeface="Consolas"/>
              </a:rPr>
              <a:t>new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CDCAA"/>
                </a:solidFill>
                <a:latin typeface="Consolas"/>
              </a:rPr>
              <a:t>Adds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eventBus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);</a:t>
            </a:r>
          </a:p>
          <a:p>
            <a:r>
              <a:rPr lang="en-US" sz="16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sz="1600" err="1">
                <a:solidFill>
                  <a:srgbClr val="4EC9B0"/>
                </a:solidFill>
                <a:latin typeface="Consolas"/>
              </a:rPr>
              <a:t>EventHandler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9CDCFE"/>
                </a:solidFill>
                <a:latin typeface="Consolas"/>
              </a:rPr>
              <a:t>two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C586C0"/>
                </a:solidFill>
                <a:latin typeface="Consolas"/>
              </a:rPr>
              <a:t>new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CDCAA"/>
                </a:solidFill>
                <a:latin typeface="Consolas"/>
              </a:rPr>
              <a:t>Subtracts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eventBus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);</a:t>
            </a:r>
          </a:p>
          <a:p>
            <a:r>
              <a:rPr lang="en-US" sz="16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sz="1600" err="1">
                <a:solidFill>
                  <a:srgbClr val="4EC9B0"/>
                </a:solidFill>
                <a:latin typeface="Consolas"/>
              </a:rPr>
              <a:t>EventHandler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9CDCFE"/>
                </a:solidFill>
                <a:latin typeface="Consolas"/>
              </a:rPr>
              <a:t>three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4D4D4"/>
                </a:solidFill>
                <a:latin typeface="Consolas"/>
              </a:rPr>
              <a:t>=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C586C0"/>
                </a:solidFill>
                <a:latin typeface="Consolas"/>
              </a:rPr>
              <a:t>new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 </a:t>
            </a:r>
            <a:r>
              <a:rPr lang="en-US" sz="1600">
                <a:solidFill>
                  <a:srgbClr val="DCDCAA"/>
                </a:solidFill>
                <a:latin typeface="Consolas"/>
              </a:rPr>
              <a:t>Multiplies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eventBus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);</a:t>
            </a:r>
          </a:p>
          <a:p>
            <a:r>
              <a:rPr lang="en-US" sz="1600">
                <a:solidFill>
                  <a:srgbClr val="CCCCCC"/>
                </a:solidFill>
                <a:latin typeface="Consolas"/>
              </a:rPr>
              <a:t>    </a:t>
            </a:r>
          </a:p>
          <a:p>
            <a:r>
              <a:rPr lang="en-US" sz="1600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sz="1600" err="1">
                <a:solidFill>
                  <a:srgbClr val="9CDCFE"/>
                </a:solidFill>
                <a:latin typeface="Consolas"/>
              </a:rPr>
              <a:t>a</a:t>
            </a:r>
            <a:r>
              <a:rPr lang="en-US" sz="1600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sz="1600" err="1">
                <a:solidFill>
                  <a:srgbClr val="DCDCAA"/>
                </a:solidFill>
                <a:latin typeface="Consolas"/>
              </a:rPr>
              <a:t>send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(</a:t>
            </a:r>
            <a:r>
              <a:rPr lang="en-US" sz="1600">
                <a:solidFill>
                  <a:srgbClr val="B5CEA8"/>
                </a:solidFill>
                <a:latin typeface="Consolas"/>
              </a:rPr>
              <a:t>5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, </a:t>
            </a:r>
            <a:r>
              <a:rPr lang="en-US" sz="1600">
                <a:solidFill>
                  <a:srgbClr val="B5CEA8"/>
                </a:solidFill>
                <a:latin typeface="Consolas"/>
              </a:rPr>
              <a:t>3</a:t>
            </a:r>
            <a:r>
              <a:rPr lang="en-US" sz="1600">
                <a:solidFill>
                  <a:srgbClr val="CCCCCC"/>
                </a:solidFill>
                <a:latin typeface="Consolas"/>
              </a:rPr>
              <a:t>);</a:t>
            </a:r>
          </a:p>
          <a:p>
            <a:r>
              <a:rPr lang="en-US" sz="1600">
                <a:solidFill>
                  <a:srgbClr val="CCCCCC"/>
                </a:solidFill>
                <a:latin typeface="Consolas"/>
              </a:rPr>
              <a:t>}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184B443-4DA5-7DF6-60F6-2B8473ACC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46" y="2394590"/>
            <a:ext cx="4802659" cy="11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7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9C324930-C2C5-AB28-8E25-FC8D47FB0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26" y="254690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Observer og </a:t>
            </a:r>
            <a:r>
              <a:rPr lang="nb-NO" err="1">
                <a:solidFill>
                  <a:schemeClr val="bg1"/>
                </a:solidFill>
              </a:rPr>
              <a:t>Observable</a:t>
            </a:r>
            <a:endParaRPr lang="nb-NO">
              <a:solidFill>
                <a:schemeClr val="bg1"/>
              </a:solidFill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6749D005-BE28-E538-4F45-6D31253E1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" y="1720425"/>
            <a:ext cx="10510683" cy="422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6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26" y="254690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Observer og </a:t>
            </a:r>
            <a:r>
              <a:rPr lang="nb-NO" err="1">
                <a:solidFill>
                  <a:schemeClr val="bg1"/>
                </a:solidFill>
              </a:rPr>
              <a:t>Observable</a:t>
            </a:r>
            <a:endParaRPr lang="nb-NO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C76A7-5E47-12AB-5461-957752CEE601}"/>
              </a:ext>
            </a:extLst>
          </p:cNvPr>
          <p:cNvSpPr txBox="1"/>
          <p:nvPr/>
        </p:nvSpPr>
        <p:spPr>
          <a:xfrm>
            <a:off x="152401" y="2028092"/>
            <a:ext cx="724486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569CD6"/>
                </a:solidFill>
                <a:latin typeface="Consolas"/>
              </a:rPr>
              <a:t>class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Observer</a:t>
            </a:r>
            <a:r>
              <a:rPr lang="en-US">
                <a:solidFill>
                  <a:srgbClr val="CCCCCC"/>
                </a:solidFill>
                <a:latin typeface="Consolas"/>
              </a:rPr>
              <a:t>&lt;</a:t>
            </a:r>
            <a:r>
              <a:rPr lang="en-US">
                <a:solidFill>
                  <a:srgbClr val="4EC9B0"/>
                </a:solidFill>
                <a:latin typeface="Consolas"/>
              </a:rPr>
              <a:t>E</a:t>
            </a:r>
            <a:r>
              <a:rPr lang="en-US">
                <a:solidFill>
                  <a:srgbClr val="CCCCCC"/>
                </a:solidFill>
                <a:latin typeface="Consolas"/>
              </a:rPr>
              <a:t>&gt; {</a:t>
            </a:r>
            <a:endParaRPr lang="en-US"/>
          </a:p>
          <a:p>
            <a:br>
              <a:rPr lang="en-US">
                <a:latin typeface="Consolas"/>
              </a:rPr>
            </a:br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569CD6"/>
                </a:solidFill>
                <a:latin typeface="Consolas"/>
              </a:rPr>
              <a:t>private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observedValue</a:t>
            </a:r>
            <a:r>
              <a:rPr lang="en-US">
                <a:solidFill>
                  <a:srgbClr val="CCCCCC"/>
                </a:solidFill>
                <a:latin typeface="Consolas"/>
              </a:rPr>
              <a:t>;</a:t>
            </a:r>
          </a:p>
          <a:p>
            <a:br>
              <a:rPr lang="en-US">
                <a:latin typeface="Consolas"/>
              </a:rPr>
            </a:br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void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update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4EC9B0"/>
                </a:solidFill>
                <a:latin typeface="Consolas"/>
              </a:rPr>
              <a:t>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value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observedValue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4D4D4"/>
                </a:solidFill>
                <a:latin typeface="Consolas"/>
              </a:rPr>
              <a:t>=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value</a:t>
            </a:r>
            <a:r>
              <a:rPr lang="en-US">
                <a:solidFill>
                  <a:srgbClr val="CCCCCC"/>
                </a:solidFill>
                <a:latin typeface="Consolas"/>
              </a:rPr>
              <a:t>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}</a:t>
            </a:r>
          </a:p>
          <a:p>
            <a:br>
              <a:rPr lang="en-US">
                <a:latin typeface="Consolas"/>
              </a:rPr>
            </a:br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Object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getObservedValue</a:t>
            </a:r>
            <a:r>
              <a:rPr lang="en-US">
                <a:solidFill>
                  <a:srgbClr val="CCCCCC"/>
                </a:solidFill>
                <a:latin typeface="Consolas"/>
              </a:rPr>
              <a:t>()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>
                <a:solidFill>
                  <a:srgbClr val="C586C0"/>
                </a:solidFill>
                <a:latin typeface="Consolas"/>
              </a:rPr>
              <a:t>return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observedValue</a:t>
            </a:r>
            <a:r>
              <a:rPr lang="en-US">
                <a:solidFill>
                  <a:srgbClr val="CCCCCC"/>
                </a:solidFill>
                <a:latin typeface="Consolas"/>
              </a:rPr>
              <a:t>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}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}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0703F-90C1-00CD-957B-463DDFEF57E2}"/>
              </a:ext>
            </a:extLst>
          </p:cNvPr>
          <p:cNvSpPr txBox="1"/>
          <p:nvPr/>
        </p:nvSpPr>
        <p:spPr>
          <a:xfrm>
            <a:off x="5451231" y="2028092"/>
            <a:ext cx="68580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569CD6"/>
                </a:solidFill>
                <a:latin typeface="Consolas"/>
              </a:rPr>
              <a:t>class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Observable</a:t>
            </a:r>
            <a:r>
              <a:rPr lang="en-US">
                <a:solidFill>
                  <a:srgbClr val="CCCCCC"/>
                </a:solidFill>
                <a:latin typeface="Consolas"/>
              </a:rPr>
              <a:t>&lt;</a:t>
            </a:r>
            <a:r>
              <a:rPr lang="en-US">
                <a:solidFill>
                  <a:srgbClr val="4EC9B0"/>
                </a:solidFill>
                <a:latin typeface="Consolas"/>
              </a:rPr>
              <a:t>E</a:t>
            </a:r>
            <a:r>
              <a:rPr lang="en-US">
                <a:solidFill>
                  <a:srgbClr val="CCCCCC"/>
                </a:solidFill>
                <a:latin typeface="Consolas"/>
              </a:rPr>
              <a:t>&gt;  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4EC9B0"/>
                </a:solidFill>
                <a:latin typeface="Consolas"/>
              </a:rPr>
              <a:t>List</a:t>
            </a:r>
            <a:r>
              <a:rPr lang="en-US">
                <a:solidFill>
                  <a:srgbClr val="CCCCCC"/>
                </a:solidFill>
                <a:latin typeface="Consolas"/>
              </a:rPr>
              <a:t>&lt;</a:t>
            </a:r>
            <a:r>
              <a:rPr lang="en-US">
                <a:solidFill>
                  <a:srgbClr val="4EC9B0"/>
                </a:solidFill>
                <a:latin typeface="Consolas"/>
              </a:rPr>
              <a:t>Observer</a:t>
            </a:r>
            <a:r>
              <a:rPr lang="en-US">
                <a:solidFill>
                  <a:srgbClr val="CCCCCC"/>
                </a:solidFill>
                <a:latin typeface="Consolas"/>
              </a:rPr>
              <a:t>&lt;</a:t>
            </a:r>
            <a:r>
              <a:rPr lang="en-US">
                <a:solidFill>
                  <a:srgbClr val="4EC9B0"/>
                </a:solidFill>
                <a:latin typeface="Consolas"/>
              </a:rPr>
              <a:t>E</a:t>
            </a:r>
            <a:r>
              <a:rPr lang="en-US">
                <a:solidFill>
                  <a:srgbClr val="CCCCCC"/>
                </a:solidFill>
                <a:latin typeface="Consolas"/>
              </a:rPr>
              <a:t>&gt;&gt; </a:t>
            </a:r>
            <a:r>
              <a:rPr lang="en-US">
                <a:solidFill>
                  <a:srgbClr val="9CDCFE"/>
                </a:solidFill>
                <a:latin typeface="Consolas"/>
              </a:rPr>
              <a:t>observers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4D4D4"/>
                </a:solidFill>
                <a:latin typeface="Consolas"/>
              </a:rPr>
              <a:t>=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new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ArrayList</a:t>
            </a:r>
            <a:r>
              <a:rPr lang="en-US">
                <a:solidFill>
                  <a:srgbClr val="CCCCCC"/>
                </a:solidFill>
                <a:latin typeface="Consolas"/>
              </a:rPr>
              <a:t>&lt;&gt;();</a:t>
            </a:r>
          </a:p>
          <a:p>
            <a:br>
              <a:rPr lang="en-US">
                <a:latin typeface="Consolas"/>
              </a:rPr>
            </a:br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void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DCDCAA"/>
                </a:solidFill>
                <a:latin typeface="Consolas"/>
              </a:rPr>
              <a:t>update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4EC9B0"/>
                </a:solidFill>
                <a:latin typeface="Consolas"/>
              </a:rPr>
              <a:t>E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value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>
                <a:solidFill>
                  <a:srgbClr val="C586C0"/>
                </a:solidFill>
                <a:latin typeface="Consolas"/>
              </a:rPr>
              <a:t>for</a:t>
            </a:r>
            <a:r>
              <a:rPr lang="en-US">
                <a:solidFill>
                  <a:srgbClr val="CCCCCC"/>
                </a:solidFill>
                <a:latin typeface="Consolas"/>
              </a:rPr>
              <a:t> (</a:t>
            </a:r>
            <a:r>
              <a:rPr lang="en-US">
                <a:solidFill>
                  <a:srgbClr val="4EC9B0"/>
                </a:solidFill>
                <a:latin typeface="Consolas"/>
              </a:rPr>
              <a:t>Observer</a:t>
            </a:r>
            <a:r>
              <a:rPr lang="en-US">
                <a:solidFill>
                  <a:srgbClr val="CCCCCC"/>
                </a:solidFill>
                <a:latin typeface="Consolas"/>
              </a:rPr>
              <a:t>&lt;</a:t>
            </a:r>
            <a:r>
              <a:rPr lang="en-US">
                <a:solidFill>
                  <a:srgbClr val="4EC9B0"/>
                </a:solidFill>
                <a:latin typeface="Consolas"/>
              </a:rPr>
              <a:t>E</a:t>
            </a:r>
            <a:r>
              <a:rPr lang="en-US">
                <a:solidFill>
                  <a:srgbClr val="CCCCCC"/>
                </a:solidFill>
                <a:latin typeface="Consolas"/>
              </a:rPr>
              <a:t>&gt;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obs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C586C0"/>
                </a:solidFill>
                <a:latin typeface="Consolas"/>
              </a:rPr>
              <a:t>: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observers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   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obs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update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9CDCFE"/>
                </a:solidFill>
                <a:latin typeface="Consolas"/>
              </a:rPr>
              <a:t>value</a:t>
            </a:r>
            <a:r>
              <a:rPr lang="en-US">
                <a:solidFill>
                  <a:srgbClr val="CCCCCC"/>
                </a:solidFill>
                <a:latin typeface="Consolas"/>
              </a:rPr>
              <a:t>);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}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System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4FC1FF"/>
                </a:solidFill>
                <a:latin typeface="Consolas"/>
              </a:rPr>
              <a:t>out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println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CE9178"/>
                </a:solidFill>
                <a:latin typeface="Consolas"/>
              </a:rPr>
              <a:t>"Updated the </a:t>
            </a:r>
            <a:r>
              <a:rPr lang="en-US" err="1">
                <a:solidFill>
                  <a:srgbClr val="CE9178"/>
                </a:solidFill>
                <a:latin typeface="Consolas"/>
              </a:rPr>
              <a:t>valu</a:t>
            </a:r>
            <a:r>
              <a:rPr lang="en-US">
                <a:solidFill>
                  <a:srgbClr val="CE9178"/>
                </a:solidFill>
                <a:latin typeface="Consolas"/>
              </a:rPr>
              <a:t>...");</a:t>
            </a:r>
            <a:endParaRPr lang="en-US">
              <a:solidFill>
                <a:srgbClr val="CCCCCC"/>
              </a:solidFill>
              <a:latin typeface="Consolas"/>
            </a:endParaRP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}</a:t>
            </a:r>
          </a:p>
          <a:p>
            <a:br>
              <a:rPr lang="en-US">
                <a:latin typeface="Consolas"/>
              </a:rPr>
            </a:br>
            <a:r>
              <a:rPr lang="en-US">
                <a:solidFill>
                  <a:srgbClr val="CCCCCC"/>
                </a:solidFill>
                <a:latin typeface="Consolas"/>
              </a:rPr>
              <a:t>    </a:t>
            </a:r>
            <a:r>
              <a:rPr lang="en-US">
                <a:solidFill>
                  <a:srgbClr val="569CD6"/>
                </a:solidFill>
                <a:latin typeface="Consolas"/>
              </a:rPr>
              <a:t>public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>
                <a:solidFill>
                  <a:srgbClr val="4EC9B0"/>
                </a:solidFill>
                <a:latin typeface="Consolas"/>
              </a:rPr>
              <a:t>void</a:t>
            </a:r>
            <a:r>
              <a:rPr lang="en-US">
                <a:solidFill>
                  <a:srgbClr val="CCCCCC"/>
                </a:solidFill>
                <a:latin typeface="Consolas"/>
              </a:rPr>
              <a:t> 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addObserver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4EC9B0"/>
                </a:solidFill>
                <a:latin typeface="Consolas"/>
              </a:rPr>
              <a:t>Observer</a:t>
            </a:r>
            <a:r>
              <a:rPr lang="en-US">
                <a:solidFill>
                  <a:srgbClr val="CCCCCC"/>
                </a:solidFill>
                <a:latin typeface="Consolas"/>
              </a:rPr>
              <a:t>&lt;</a:t>
            </a:r>
            <a:r>
              <a:rPr lang="en-US">
                <a:solidFill>
                  <a:srgbClr val="4EC9B0"/>
                </a:solidFill>
                <a:latin typeface="Consolas"/>
              </a:rPr>
              <a:t>E</a:t>
            </a:r>
            <a:r>
              <a:rPr lang="en-US">
                <a:solidFill>
                  <a:srgbClr val="CCCCCC"/>
                </a:solidFill>
                <a:latin typeface="Consolas"/>
              </a:rPr>
              <a:t>&gt; </a:t>
            </a:r>
            <a:r>
              <a:rPr lang="en-US">
                <a:solidFill>
                  <a:srgbClr val="9CDCFE"/>
                </a:solidFill>
                <a:latin typeface="Consolas"/>
              </a:rPr>
              <a:t>observer</a:t>
            </a:r>
            <a:r>
              <a:rPr lang="en-US">
                <a:solidFill>
                  <a:srgbClr val="CCCCCC"/>
                </a:solidFill>
                <a:latin typeface="Consolas"/>
              </a:rPr>
              <a:t>) {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   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observers</a:t>
            </a:r>
            <a:r>
              <a:rPr lang="en-US" err="1">
                <a:solidFill>
                  <a:srgbClr val="CCCCCC"/>
                </a:solidFill>
                <a:latin typeface="Consolas"/>
              </a:rPr>
              <a:t>.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add</a:t>
            </a:r>
            <a:r>
              <a:rPr lang="en-US">
                <a:solidFill>
                  <a:srgbClr val="CCCCCC"/>
                </a:solidFill>
                <a:latin typeface="Consolas"/>
              </a:rPr>
              <a:t>(</a:t>
            </a:r>
            <a:r>
              <a:rPr lang="en-US">
                <a:solidFill>
                  <a:srgbClr val="9CDCFE"/>
                </a:solidFill>
                <a:latin typeface="Consolas"/>
              </a:rPr>
              <a:t>observer</a:t>
            </a:r>
            <a:r>
              <a:rPr lang="en-US">
                <a:solidFill>
                  <a:srgbClr val="CCCCCC"/>
                </a:solidFill>
                <a:latin typeface="Consolas"/>
              </a:rPr>
              <a:t>);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    }</a:t>
            </a:r>
          </a:p>
          <a:p>
            <a:r>
              <a:rPr lang="en-US">
                <a:solidFill>
                  <a:srgbClr val="CCCCCC"/>
                </a:solidFill>
                <a:latin typeface="Consolas"/>
              </a:rPr>
              <a:t>}</a:t>
            </a:r>
          </a:p>
          <a:p>
            <a:endParaRPr lang="en-US">
              <a:solidFill>
                <a:srgbClr val="CCCCCC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9260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135" y="2184093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bg1"/>
                </a:solidFill>
                <a:cs typeface="Calibri Light"/>
              </a:rPr>
              <a:t>&gt;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78DC51BC-0356-11B4-7C03-960AA3BC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" y="99111"/>
            <a:ext cx="7315198" cy="6647488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3A5B049-180C-FBA0-5DE7-0385FE959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616" y="1464091"/>
            <a:ext cx="3412524" cy="30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9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1">
            <a:extLst>
              <a:ext uri="{FF2B5EF4-FFF2-40B4-BE49-F238E27FC236}">
                <a16:creationId xmlns:a16="http://schemas.microsoft.com/office/drawing/2014/main" id="{0D1363BA-2D96-7712-27D5-97A88D417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284" y="-711595"/>
            <a:ext cx="2827362" cy="6887025"/>
          </a:xfrm>
        </p:spPr>
        <p:txBody>
          <a:bodyPr>
            <a:normAutofit/>
          </a:bodyPr>
          <a:lstStyle/>
          <a:p>
            <a:pPr marL="342900" indent="-342900">
              <a:buFont typeface="Arial,Sans-Serif"/>
              <a:buChar char="•"/>
            </a:pPr>
            <a:br>
              <a:rPr lang="nb-NO" sz="2000" b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</a:br>
            <a:r>
              <a:rPr lang="nb-NO" sz="2500" b="1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Creational</a:t>
            </a:r>
            <a:r>
              <a:rPr lang="nb-NO" sz="2500" b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:</a:t>
            </a:r>
            <a:endParaRPr lang="nb-NO" sz="19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,Sans-Serif"/>
              <a:buChar char="•"/>
            </a:pPr>
            <a:r>
              <a:rPr lang="nb-NO" sz="23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Factory</a:t>
            </a:r>
          </a:p>
          <a:p>
            <a:pPr marL="342900" indent="-342900">
              <a:buFont typeface="Arial,Sans-Serif"/>
              <a:buChar char="•"/>
            </a:pPr>
            <a:r>
              <a:rPr lang="nb-NO" sz="23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Builder</a:t>
            </a:r>
            <a:endParaRPr lang="en-US" sz="23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,Sans-Serif"/>
              <a:buChar char="•"/>
            </a:pPr>
            <a:r>
              <a:rPr lang="nb-NO" sz="23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Prototype</a:t>
            </a:r>
            <a:endParaRPr lang="en-US" sz="23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,Sans-Serif"/>
              <a:buChar char="•"/>
            </a:pPr>
            <a:r>
              <a:rPr lang="nb-NO" sz="23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Singleton</a:t>
            </a:r>
            <a:endParaRPr lang="en-US" sz="23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,Sans-Serif"/>
              <a:buChar char="•"/>
            </a:pPr>
            <a:br>
              <a:rPr lang="nb-NO" sz="2000">
                <a:cs typeface="Calibri Light"/>
              </a:rPr>
            </a:br>
            <a:br>
              <a:rPr lang="nb-NO" sz="2000">
                <a:cs typeface="Calibri Light"/>
              </a:rPr>
            </a:br>
            <a:br>
              <a:rPr lang="nb-NO" sz="2000" b="1">
                <a:cs typeface="Calibri Light"/>
              </a:rPr>
            </a:br>
            <a:endParaRPr lang="nb-NO" sz="2000" b="1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</p:txBody>
      </p:sp>
      <p:sp>
        <p:nvSpPr>
          <p:cNvPr id="14" name="Tittel 1">
            <a:extLst>
              <a:ext uri="{FF2B5EF4-FFF2-40B4-BE49-F238E27FC236}">
                <a16:creationId xmlns:a16="http://schemas.microsoft.com/office/drawing/2014/main" id="{A8325208-67A7-1D58-8E2F-F01388C6CBD4}"/>
              </a:ext>
            </a:extLst>
          </p:cNvPr>
          <p:cNvSpPr txBox="1">
            <a:spLocks/>
          </p:cNvSpPr>
          <p:nvPr/>
        </p:nvSpPr>
        <p:spPr>
          <a:xfrm>
            <a:off x="3447430" y="-22727"/>
            <a:ext cx="3782705" cy="68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br>
              <a:rPr lang="nb-NO" sz="2000" b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</a:br>
            <a:r>
              <a:rPr lang="nb-NO" sz="2500" b="1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Structural</a:t>
            </a:r>
            <a:r>
              <a:rPr lang="nb-NO" sz="2500" b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:</a:t>
            </a:r>
            <a:endParaRPr lang="nb-NO" sz="2000" b="1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5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Adapter</a:t>
            </a:r>
            <a:endParaRPr lang="nb-NO" sz="20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5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Loose</a:t>
            </a:r>
            <a:r>
              <a:rPr lang="nb-NO" sz="25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 </a:t>
            </a:r>
            <a:r>
              <a:rPr lang="nb-NO" sz="25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coupling</a:t>
            </a:r>
            <a:endParaRPr lang="nb-NO" sz="25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5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Bridge</a:t>
            </a:r>
          </a:p>
          <a:p>
            <a:pPr marL="342900" indent="-342900">
              <a:buFont typeface="Arial"/>
              <a:buChar char="•"/>
            </a:pPr>
            <a:r>
              <a:rPr lang="nb-NO" sz="25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Composite</a:t>
            </a:r>
            <a:endParaRPr lang="nb-NO" sz="25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5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Decorator</a:t>
            </a:r>
            <a:endParaRPr lang="nb-NO" sz="25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5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Facade</a:t>
            </a:r>
            <a:endParaRPr lang="nb-NO" sz="25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5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Flyweight</a:t>
            </a:r>
            <a:endParaRPr lang="nb-NO" sz="25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5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Proxy</a:t>
            </a:r>
          </a:p>
          <a:p>
            <a:pPr marL="342900" indent="-342900">
              <a:buFont typeface="Arial"/>
              <a:buChar char="•"/>
            </a:pPr>
            <a:r>
              <a:rPr lang="nb-NO" sz="2000">
                <a:cs typeface="Calibri Light"/>
              </a:rPr>
              <a:t>Lo</a:t>
            </a:r>
            <a:br>
              <a:rPr lang="nb-NO" sz="20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</a:br>
            <a:br>
              <a:rPr lang="nb-NO" sz="2000">
                <a:cs typeface="Calibri Light"/>
              </a:rPr>
            </a:br>
            <a:br>
              <a:rPr lang="nb-NO" sz="2000" b="1">
                <a:cs typeface="Calibri Light"/>
              </a:rPr>
            </a:br>
            <a:endParaRPr lang="nb-NO" sz="2000" b="1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</p:txBody>
      </p:sp>
      <p:sp>
        <p:nvSpPr>
          <p:cNvPr id="15" name="Tittel 1">
            <a:extLst>
              <a:ext uri="{FF2B5EF4-FFF2-40B4-BE49-F238E27FC236}">
                <a16:creationId xmlns:a16="http://schemas.microsoft.com/office/drawing/2014/main" id="{8F7DC131-E913-9A47-C328-5A742D9FF53C}"/>
              </a:ext>
            </a:extLst>
          </p:cNvPr>
          <p:cNvSpPr txBox="1">
            <a:spLocks/>
          </p:cNvSpPr>
          <p:nvPr/>
        </p:nvSpPr>
        <p:spPr>
          <a:xfrm>
            <a:off x="7075459" y="352585"/>
            <a:ext cx="3782705" cy="6864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/>
              <a:buChar char="•"/>
            </a:pPr>
            <a:br>
              <a:rPr lang="nb-NO" sz="2400" b="1">
                <a:cs typeface="Calibri Light"/>
              </a:rPr>
            </a:br>
            <a:r>
              <a:rPr lang="nb-NO" sz="2400" b="1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Behaviorial</a:t>
            </a:r>
            <a:r>
              <a:rPr lang="nb-NO" sz="2400" b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nb-NO" sz="24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Chain </a:t>
            </a:r>
            <a:r>
              <a:rPr lang="nb-NO" sz="24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of</a:t>
            </a:r>
            <a:r>
              <a:rPr lang="nb-NO" sz="24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 </a:t>
            </a:r>
            <a:r>
              <a:rPr lang="nb-NO" sz="24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responsibility</a:t>
            </a:r>
            <a:endParaRPr lang="nb-NO" sz="24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4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Command</a:t>
            </a:r>
            <a:endParaRPr lang="nb-NO" sz="24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4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Interpreter</a:t>
            </a:r>
          </a:p>
          <a:p>
            <a:pPr marL="342900" indent="-342900">
              <a:buFont typeface="Arial"/>
              <a:buChar char="•"/>
            </a:pPr>
            <a:r>
              <a:rPr lang="nb-NO" sz="24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Iterator</a:t>
            </a:r>
            <a:endParaRPr lang="nb-NO" sz="24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4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Mediator</a:t>
            </a:r>
            <a:endParaRPr lang="nb-NO" sz="24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4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Memento</a:t>
            </a:r>
          </a:p>
          <a:p>
            <a:pPr marL="342900" indent="-342900">
              <a:buFont typeface="Arial"/>
              <a:buChar char="•"/>
            </a:pPr>
            <a:r>
              <a:rPr lang="nb-NO" sz="24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Observer</a:t>
            </a:r>
          </a:p>
          <a:p>
            <a:pPr marL="342900" indent="-342900">
              <a:buFont typeface="Arial"/>
              <a:buChar char="•"/>
            </a:pPr>
            <a:r>
              <a:rPr lang="nb-NO" sz="24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State</a:t>
            </a:r>
          </a:p>
          <a:p>
            <a:pPr marL="342900" indent="-342900">
              <a:buFont typeface="Arial"/>
              <a:buChar char="•"/>
            </a:pPr>
            <a:r>
              <a:rPr lang="nb-NO" sz="24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Strategy</a:t>
            </a:r>
            <a:endParaRPr lang="nb-NO" sz="24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4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Template</a:t>
            </a:r>
            <a:r>
              <a:rPr lang="nb-NO" sz="24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 </a:t>
            </a:r>
            <a:r>
              <a:rPr lang="nb-NO" sz="2400" err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method</a:t>
            </a:r>
            <a:endParaRPr lang="nb-NO" sz="24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nb-NO" sz="24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Visitor</a:t>
            </a:r>
          </a:p>
          <a:p>
            <a:pPr marL="342900" indent="-342900">
              <a:buFont typeface="Arial"/>
              <a:buChar char="•"/>
            </a:pPr>
            <a:r>
              <a:rPr lang="nb-NO" sz="2000">
                <a:cs typeface="Calibri Light"/>
              </a:rPr>
              <a:t>Lo</a:t>
            </a:r>
            <a:br>
              <a:rPr lang="nb-NO" sz="20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</a:br>
            <a:br>
              <a:rPr lang="nb-NO" sz="2000">
                <a:cs typeface="Calibri Light"/>
              </a:rPr>
            </a:br>
            <a:br>
              <a:rPr lang="nb-NO" sz="2000" b="1">
                <a:cs typeface="Calibri Light"/>
              </a:rPr>
            </a:br>
            <a:endParaRPr lang="nb-NO" sz="2000" b="1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69916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9149" y="2179112"/>
            <a:ext cx="10515600" cy="1325563"/>
          </a:xfrm>
        </p:spPr>
        <p:txBody>
          <a:bodyPr>
            <a:normAutofit/>
          </a:bodyPr>
          <a:lstStyle/>
          <a:p>
            <a:r>
              <a:rPr lang="nb-NO" sz="6000" b="1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Eksamen V21</a:t>
            </a:r>
          </a:p>
        </p:txBody>
      </p:sp>
    </p:spTree>
    <p:extLst>
      <p:ext uri="{BB962C8B-B14F-4D97-AF65-F5344CB8AC3E}">
        <p14:creationId xmlns:p14="http://schemas.microsoft.com/office/powerpoint/2010/main" val="2020712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8ED436B-C85D-B459-EAB1-27783B0A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91" y="164216"/>
            <a:ext cx="8974392" cy="496869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B7D796-78C2-6A6A-74E3-9BE35D228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7" y="5689312"/>
            <a:ext cx="10547553" cy="481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7194CC-F1DE-3B2C-08C7-38401D594973}"/>
              </a:ext>
            </a:extLst>
          </p:cNvPr>
          <p:cNvSpPr txBox="1"/>
          <p:nvPr/>
        </p:nvSpPr>
        <p:spPr>
          <a:xfrm>
            <a:off x="3054145" y="6292645"/>
            <a:ext cx="69010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cs typeface="Calibri"/>
              </a:rPr>
              <a:t>ShoppingItem</a:t>
            </a:r>
            <a:r>
              <a:rPr lang="en-US" sz="2400" b="1">
                <a:cs typeface="Calibri"/>
              </a:rPr>
              <a:t> </a:t>
            </a:r>
            <a:r>
              <a:rPr lang="en-US" sz="2400" b="1" err="1">
                <a:cs typeface="Calibri"/>
              </a:rPr>
              <a:t>og</a:t>
            </a:r>
            <a:r>
              <a:rPr lang="en-US" sz="2400" b="1">
                <a:cs typeface="Calibri"/>
              </a:rPr>
              <a:t> </a:t>
            </a:r>
            <a:r>
              <a:rPr lang="en-US" sz="2400" b="1" err="1">
                <a:cs typeface="Calibri"/>
              </a:rPr>
              <a:t>subtyper</a:t>
            </a:r>
            <a:r>
              <a:rPr lang="en-US" sz="2400" b="1">
                <a:cs typeface="Calibri"/>
              </a:rPr>
              <a:t> av </a:t>
            </a:r>
            <a:r>
              <a:rPr lang="en-US" sz="2400" b="1" err="1">
                <a:cs typeface="Calibri"/>
              </a:rPr>
              <a:t>ShoppingItem</a:t>
            </a:r>
            <a:endParaRPr lang="en-US" sz="24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78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F99FD5E-C452-ADB6-0372-8F9C8D9AF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0" y="501339"/>
            <a:ext cx="5803491" cy="4577128"/>
          </a:xfrm>
          <a:prstGeom prst="rect">
            <a:avLst/>
          </a:prstGeom>
        </p:spPr>
      </p:pic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AAFF67-A771-0859-9D00-5A5BC7C10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16" y="503050"/>
            <a:ext cx="5705166" cy="4573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5483DB-AB4C-E7BA-8456-784FB1CB7D2B}"/>
              </a:ext>
            </a:extLst>
          </p:cNvPr>
          <p:cNvSpPr txBox="1"/>
          <p:nvPr/>
        </p:nvSpPr>
        <p:spPr>
          <a:xfrm>
            <a:off x="3054145" y="6292645"/>
            <a:ext cx="69010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cs typeface="Calibri"/>
              </a:rPr>
              <a:t>Encapsulation </a:t>
            </a:r>
            <a:r>
              <a:rPr lang="en-US" sz="2400" b="1" err="1">
                <a:cs typeface="Calibri"/>
              </a:rPr>
              <a:t>og</a:t>
            </a:r>
            <a:r>
              <a:rPr lang="en-US" sz="2400" b="1">
                <a:cs typeface="Calibri"/>
              </a:rPr>
              <a:t> abstraction</a:t>
            </a:r>
          </a:p>
        </p:txBody>
      </p:sp>
    </p:spTree>
    <p:extLst>
      <p:ext uri="{BB962C8B-B14F-4D97-AF65-F5344CB8AC3E}">
        <p14:creationId xmlns:p14="http://schemas.microsoft.com/office/powerpoint/2010/main" val="76769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D0CED9C9-949C-D170-5180-98031CF1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Primitive typer og Refererte typer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D1111F1B-E5D3-845A-9D19-4C2DB35D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2771" cy="4351338"/>
          </a:xfrm>
        </p:spPr>
        <p:txBody>
          <a:bodyPr/>
          <a:lstStyle/>
          <a:p>
            <a:r>
              <a:rPr lang="nb-NO" err="1">
                <a:solidFill>
                  <a:schemeClr val="bg1"/>
                </a:solidFill>
              </a:rPr>
              <a:t>boolean</a:t>
            </a:r>
            <a:endParaRPr lang="nb-NO">
              <a:solidFill>
                <a:schemeClr val="bg1"/>
              </a:solidFill>
            </a:endParaRPr>
          </a:p>
          <a:p>
            <a:r>
              <a:rPr lang="nb-NO">
                <a:solidFill>
                  <a:schemeClr val="bg1"/>
                </a:solidFill>
              </a:rPr>
              <a:t>byte</a:t>
            </a:r>
          </a:p>
          <a:p>
            <a:r>
              <a:rPr lang="nb-NO" err="1">
                <a:solidFill>
                  <a:schemeClr val="bg1"/>
                </a:solidFill>
              </a:rPr>
              <a:t>short</a:t>
            </a:r>
            <a:endParaRPr lang="nb-NO">
              <a:solidFill>
                <a:schemeClr val="bg1"/>
              </a:solidFill>
            </a:endParaRPr>
          </a:p>
          <a:p>
            <a:r>
              <a:rPr lang="nb-NO" err="1">
                <a:solidFill>
                  <a:schemeClr val="bg1"/>
                </a:solidFill>
              </a:rPr>
              <a:t>int</a:t>
            </a:r>
            <a:endParaRPr lang="nb-NO">
              <a:solidFill>
                <a:schemeClr val="bg1"/>
              </a:solidFill>
            </a:endParaRPr>
          </a:p>
          <a:p>
            <a:r>
              <a:rPr lang="nb-NO" err="1">
                <a:solidFill>
                  <a:schemeClr val="bg1"/>
                </a:solidFill>
              </a:rPr>
              <a:t>long</a:t>
            </a:r>
            <a:endParaRPr lang="nb-NO">
              <a:solidFill>
                <a:schemeClr val="bg1"/>
              </a:solidFill>
            </a:endParaRPr>
          </a:p>
          <a:p>
            <a:r>
              <a:rPr lang="nb-NO">
                <a:solidFill>
                  <a:schemeClr val="bg1"/>
                </a:solidFill>
              </a:rPr>
              <a:t>float</a:t>
            </a:r>
          </a:p>
          <a:p>
            <a:r>
              <a:rPr lang="nb-NO">
                <a:solidFill>
                  <a:schemeClr val="bg1"/>
                </a:solidFill>
              </a:rPr>
              <a:t>double</a:t>
            </a:r>
          </a:p>
          <a:p>
            <a:r>
              <a:rPr lang="nb-NO" err="1">
                <a:solidFill>
                  <a:schemeClr val="bg1"/>
                </a:solidFill>
              </a:rPr>
              <a:t>char</a:t>
            </a:r>
            <a:endParaRPr lang="nb-NO">
              <a:solidFill>
                <a:schemeClr val="bg1"/>
              </a:solidFill>
            </a:endParaRP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F014BF91-0AA3-975E-1CF6-E8476EC8311E}"/>
              </a:ext>
            </a:extLst>
          </p:cNvPr>
          <p:cNvSpPr txBox="1"/>
          <p:nvPr/>
        </p:nvSpPr>
        <p:spPr>
          <a:xfrm>
            <a:off x="6738257" y="1403211"/>
            <a:ext cx="5061857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800" err="1">
                <a:solidFill>
                  <a:schemeClr val="bg1"/>
                </a:solidFill>
              </a:rPr>
              <a:t>Boolean</a:t>
            </a:r>
            <a:endParaRPr lang="nb-NO" sz="28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800">
                <a:solidFill>
                  <a:schemeClr val="bg1"/>
                </a:solidFill>
              </a:rPr>
              <a:t>Byte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800">
                <a:solidFill>
                  <a:schemeClr val="bg1"/>
                </a:solidFill>
              </a:rPr>
              <a:t>Short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800" err="1">
                <a:solidFill>
                  <a:schemeClr val="bg1"/>
                </a:solidFill>
              </a:rPr>
              <a:t>Integer</a:t>
            </a:r>
            <a:endParaRPr lang="nb-NO" sz="28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800">
                <a:solidFill>
                  <a:schemeClr val="bg1"/>
                </a:solidFill>
              </a:rPr>
              <a:t>Long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800">
                <a:solidFill>
                  <a:schemeClr val="bg1"/>
                </a:solidFill>
              </a:rPr>
              <a:t>Float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800">
                <a:solidFill>
                  <a:schemeClr val="bg1"/>
                </a:solidFill>
              </a:rPr>
              <a:t>Double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800" err="1">
                <a:solidFill>
                  <a:schemeClr val="bg1"/>
                </a:solidFill>
              </a:rPr>
              <a:t>Character</a:t>
            </a:r>
            <a:endParaRPr lang="nb-NO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47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36E2EF-DCBD-9BBA-0391-ABEB17C9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013" y="120151"/>
            <a:ext cx="9994490" cy="66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430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4BE088-4C39-3E1A-48B0-A1B3C398A058}"/>
              </a:ext>
            </a:extLst>
          </p:cNvPr>
          <p:cNvSpPr txBox="1"/>
          <p:nvPr/>
        </p:nvSpPr>
        <p:spPr>
          <a:xfrm rot="5400000">
            <a:off x="3818793" y="4279768"/>
            <a:ext cx="15793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>
                <a:cs typeface="Calibri"/>
              </a:rPr>
              <a:t>=&gt;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AE6FBA6-B5A9-A6BD-39AD-112CE7F1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17" y="1602937"/>
            <a:ext cx="9933038" cy="2349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D54F1-5274-9F90-0B4F-53BAF525BBAE}"/>
              </a:ext>
            </a:extLst>
          </p:cNvPr>
          <p:cNvSpPr txBox="1"/>
          <p:nvPr/>
        </p:nvSpPr>
        <p:spPr>
          <a:xfrm>
            <a:off x="977080" y="5039032"/>
            <a:ext cx="818535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cs typeface="Calibri"/>
              </a:rPr>
              <a:t>MinVariabel</a:t>
            </a:r>
            <a:r>
              <a:rPr lang="en-US" sz="3200">
                <a:cs typeface="Calibri"/>
              </a:rPr>
              <a:t> </a:t>
            </a:r>
            <a:r>
              <a:rPr lang="en-US" sz="3200" err="1">
                <a:cs typeface="Calibri"/>
              </a:rPr>
              <a:t>kan</a:t>
            </a:r>
            <a:r>
              <a:rPr lang="en-US" sz="3200">
                <a:cs typeface="Calibri"/>
              </a:rPr>
              <a:t> </a:t>
            </a:r>
            <a:r>
              <a:rPr lang="en-US" sz="3200" err="1">
                <a:cs typeface="Calibri"/>
              </a:rPr>
              <a:t>være</a:t>
            </a:r>
            <a:r>
              <a:rPr lang="en-US" sz="3200">
                <a:cs typeface="Calibri"/>
              </a:rPr>
              <a:t> av </a:t>
            </a:r>
            <a:r>
              <a:rPr lang="en-US" sz="3200" err="1">
                <a:cs typeface="Calibri"/>
              </a:rPr>
              <a:t>typen</a:t>
            </a:r>
            <a:r>
              <a:rPr lang="en-US" sz="3200">
                <a:cs typeface="Calibri"/>
              </a:rPr>
              <a:t> B </a:t>
            </a:r>
            <a:r>
              <a:rPr lang="en-US" sz="3200" err="1">
                <a:cs typeface="Calibri"/>
              </a:rPr>
              <a:t>eller</a:t>
            </a:r>
            <a:r>
              <a:rPr lang="en-US" sz="3200">
                <a:cs typeface="Calibri"/>
              </a:rPr>
              <a:t> </a:t>
            </a:r>
            <a:r>
              <a:rPr lang="en-US" sz="3200" err="1">
                <a:cs typeface="Calibri"/>
              </a:rPr>
              <a:t>subtyper</a:t>
            </a:r>
            <a:r>
              <a:rPr lang="en-US" sz="3200">
                <a:cs typeface="Calibri"/>
              </a:rPr>
              <a:t> av B. </a:t>
            </a:r>
            <a:r>
              <a:rPr lang="en-US" sz="3200" err="1">
                <a:cs typeface="Calibri"/>
              </a:rPr>
              <a:t>Dvs</a:t>
            </a:r>
            <a:r>
              <a:rPr lang="en-US" sz="3200">
                <a:cs typeface="Calibri"/>
              </a:rPr>
              <a:t>. Alt </a:t>
            </a:r>
            <a:r>
              <a:rPr lang="en-US" sz="3200" err="1">
                <a:cs typeface="Calibri"/>
              </a:rPr>
              <a:t>som</a:t>
            </a:r>
            <a:r>
              <a:rPr lang="en-US" sz="3200">
                <a:cs typeface="Calibri"/>
              </a:rPr>
              <a:t> </a:t>
            </a:r>
            <a:r>
              <a:rPr lang="en-US" sz="3200" err="1">
                <a:cs typeface="Calibri"/>
              </a:rPr>
              <a:t>arver</a:t>
            </a:r>
            <a:r>
              <a:rPr lang="en-US" sz="3200">
                <a:cs typeface="Calibri"/>
              </a:rPr>
              <a:t> </a:t>
            </a:r>
            <a:r>
              <a:rPr lang="en-US" sz="3200" err="1">
                <a:cs typeface="Calibri"/>
              </a:rPr>
              <a:t>eller</a:t>
            </a:r>
            <a:r>
              <a:rPr lang="en-US" sz="3200">
                <a:cs typeface="Calibri"/>
              </a:rPr>
              <a:t> implementer </a:t>
            </a:r>
            <a:r>
              <a:rPr lang="en-US" sz="3200" err="1">
                <a:cs typeface="Calibri"/>
              </a:rPr>
              <a:t>fra</a:t>
            </a:r>
            <a:r>
              <a:rPr lang="en-US" sz="3200">
                <a:cs typeface="Calibri"/>
              </a:rPr>
              <a:t> B.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70C29-E2B4-5CE5-C5C0-44A21830D538}"/>
              </a:ext>
            </a:extLst>
          </p:cNvPr>
          <p:cNvSpPr txBox="1"/>
          <p:nvPr/>
        </p:nvSpPr>
        <p:spPr>
          <a:xfrm>
            <a:off x="2304435" y="172064"/>
            <a:ext cx="81853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u="sng" err="1">
                <a:cs typeface="Calibri"/>
              </a:rPr>
              <a:t>Redusér</a:t>
            </a:r>
            <a:r>
              <a:rPr lang="en-US" sz="3600" u="sng">
                <a:cs typeface="Calibri"/>
              </a:rPr>
              <a:t> </a:t>
            </a:r>
            <a:r>
              <a:rPr lang="en-US" sz="3600" u="sng" err="1">
                <a:cs typeface="Calibri"/>
              </a:rPr>
              <a:t>problemet</a:t>
            </a:r>
            <a:r>
              <a:rPr lang="en-US" sz="3600" u="sng">
                <a:cs typeface="Calibri"/>
              </a:rPr>
              <a:t> </a:t>
            </a:r>
            <a:r>
              <a:rPr lang="en-US" sz="3600" u="sng" err="1">
                <a:cs typeface="Calibri"/>
              </a:rPr>
              <a:t>før</a:t>
            </a:r>
            <a:r>
              <a:rPr lang="en-US" sz="3600" u="sng">
                <a:cs typeface="Calibri"/>
              </a:rPr>
              <a:t> du </a:t>
            </a:r>
            <a:r>
              <a:rPr lang="en-US" sz="3600" u="sng" err="1">
                <a:cs typeface="Calibri"/>
              </a:rPr>
              <a:t>løser</a:t>
            </a:r>
            <a:r>
              <a:rPr lang="en-US" sz="3600" u="sng">
                <a:cs typeface="Calibri"/>
              </a:rPr>
              <a:t> det</a:t>
            </a:r>
          </a:p>
        </p:txBody>
      </p:sp>
    </p:spTree>
    <p:extLst>
      <p:ext uri="{BB962C8B-B14F-4D97-AF65-F5344CB8AC3E}">
        <p14:creationId xmlns:p14="http://schemas.microsoft.com/office/powerpoint/2010/main" val="424228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232786C-C306-79AF-8AC3-4FD75FBFE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142" y="-4752"/>
            <a:ext cx="7659328" cy="69166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34C34B-2801-ED59-90CC-4F51BEFE6764}"/>
                  </a:ext>
                </a:extLst>
              </p14:cNvPr>
              <p14:cNvContentPartPr/>
              <p14:nvPr/>
            </p14:nvContentPartPr>
            <p14:xfrm>
              <a:off x="71382" y="1086231"/>
              <a:ext cx="7212962" cy="5767763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34C34B-2801-ED59-90CC-4F51BEFE67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83" y="1068233"/>
                <a:ext cx="7248600" cy="580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248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691E0BD-AAE0-56EE-C11B-2B21B56C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" y="1016154"/>
            <a:ext cx="6282812" cy="43955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EEDFD4B-9193-FBB6-D8E5-ABB59935F526}"/>
                  </a:ext>
                </a:extLst>
              </p14:cNvPr>
              <p14:cNvContentPartPr/>
              <p14:nvPr/>
            </p14:nvContentPartPr>
            <p14:xfrm>
              <a:off x="4682613" y="1748302"/>
              <a:ext cx="472336" cy="22521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EEDFD4B-9193-FBB6-D8E5-ABB59935F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4626" y="1730342"/>
                <a:ext cx="507950" cy="260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C13BBB-FD7B-878A-99FC-3886A73E8D83}"/>
                  </a:ext>
                </a:extLst>
              </p14:cNvPr>
              <p14:cNvContentPartPr/>
              <p14:nvPr/>
            </p14:nvContentPartPr>
            <p14:xfrm>
              <a:off x="4885403" y="2156350"/>
              <a:ext cx="496401" cy="2582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C13BBB-FD7B-878A-99FC-3886A73E8D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7417" y="2138368"/>
                <a:ext cx="532012" cy="2938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AC6D9ED-A5E9-A5B4-0E4D-0816D89BA2FD}"/>
                  </a:ext>
                </a:extLst>
              </p14:cNvPr>
              <p14:cNvContentPartPr/>
              <p14:nvPr/>
            </p14:nvContentPartPr>
            <p14:xfrm>
              <a:off x="5420032" y="3106996"/>
              <a:ext cx="322981" cy="26403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AC6D9ED-A5E9-A5B4-0E4D-0816D89BA2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02049" y="3089034"/>
                <a:ext cx="358588" cy="2996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04D8A17-414B-5A49-0273-1B868073E2CF}"/>
                  </a:ext>
                </a:extLst>
              </p14:cNvPr>
              <p14:cNvContentPartPr/>
              <p14:nvPr/>
            </p14:nvContentPartPr>
            <p14:xfrm>
              <a:off x="5530644" y="3500614"/>
              <a:ext cx="299381" cy="29165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04D8A17-414B-5A49-0273-1B868073E2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2652" y="3482655"/>
                <a:ext cx="335004" cy="327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4F87289-A8F0-D736-0EE2-4E26C95BA369}"/>
                  </a:ext>
                </a:extLst>
              </p14:cNvPr>
              <p14:cNvContentPartPr/>
              <p14:nvPr/>
            </p14:nvContentPartPr>
            <p14:xfrm>
              <a:off x="4498258" y="4416810"/>
              <a:ext cx="281070" cy="27160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4F87289-A8F0-D736-0EE2-4E26C95BA3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80287" y="4398847"/>
                <a:ext cx="316653" cy="307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849A4E4-AAC5-1277-7981-B3B0E07907D9}"/>
                  </a:ext>
                </a:extLst>
              </p14:cNvPr>
              <p14:cNvContentPartPr/>
              <p14:nvPr/>
            </p14:nvContentPartPr>
            <p14:xfrm>
              <a:off x="4295468" y="4866804"/>
              <a:ext cx="318248" cy="30618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849A4E4-AAC5-1277-7981-B3B0E07907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77488" y="4848835"/>
                <a:ext cx="353849" cy="341763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845C255-08B7-1354-1FDD-875710D06583}"/>
              </a:ext>
            </a:extLst>
          </p:cNvPr>
          <p:cNvGrpSpPr/>
          <p:nvPr/>
        </p:nvGrpSpPr>
        <p:grpSpPr>
          <a:xfrm>
            <a:off x="2636274" y="1419532"/>
            <a:ext cx="367644" cy="303950"/>
            <a:chOff x="2636274" y="1419532"/>
            <a:chExt cx="367644" cy="3039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E43BF76-FDCD-DE4C-BEBE-A62CBB14B85A}"/>
                    </a:ext>
                  </a:extLst>
                </p14:cNvPr>
                <p14:cNvContentPartPr/>
                <p14:nvPr/>
              </p14:nvContentPartPr>
              <p14:xfrm>
                <a:off x="2708221" y="1419532"/>
                <a:ext cx="167714" cy="239293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E43BF76-FDCD-DE4C-BEBE-A62CBB14B85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90264" y="1401540"/>
                  <a:ext cx="203268" cy="274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F722C6-2673-B423-B6F4-9D86A60A9558}"/>
                    </a:ext>
                  </a:extLst>
                </p14:cNvPr>
                <p14:cNvContentPartPr/>
                <p14:nvPr/>
              </p14:nvContentPartPr>
              <p14:xfrm>
                <a:off x="2636274" y="1474838"/>
                <a:ext cx="367644" cy="248644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F722C6-2673-B423-B6F4-9D86A60A95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18288" y="1456872"/>
                  <a:ext cx="403257" cy="28421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4D8D0E-F4F5-E5F2-15FF-3F5558D3E68F}"/>
              </a:ext>
            </a:extLst>
          </p:cNvPr>
          <p:cNvGrpSpPr/>
          <p:nvPr/>
        </p:nvGrpSpPr>
        <p:grpSpPr>
          <a:xfrm>
            <a:off x="4369209" y="3963628"/>
            <a:ext cx="405580" cy="211201"/>
            <a:chOff x="4369209" y="3963628"/>
            <a:chExt cx="405580" cy="2112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D7D7AD2-7FEC-B7E8-4AEE-0E61285F1544}"/>
                    </a:ext>
                  </a:extLst>
                </p14:cNvPr>
                <p14:cNvContentPartPr/>
                <p14:nvPr/>
              </p14:nvContentPartPr>
              <p14:xfrm>
                <a:off x="4438398" y="3963629"/>
                <a:ext cx="336391" cy="173424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D7D7AD2-7FEC-B7E8-4AEE-0E61285F15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0428" y="3945676"/>
                  <a:ext cx="371971" cy="208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DC51223-4A14-0A72-649A-A6DE3A34E83F}"/>
                    </a:ext>
                  </a:extLst>
                </p14:cNvPr>
                <p14:cNvContentPartPr/>
                <p14:nvPr/>
              </p14:nvContentPartPr>
              <p14:xfrm>
                <a:off x="4369209" y="3963628"/>
                <a:ext cx="300929" cy="211201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DC51223-4A14-0A72-649A-A6DE3A34E8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1232" y="3945669"/>
                  <a:ext cx="336523" cy="2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907D97-87CE-A1EE-4664-260EFD6C862C}"/>
              </a:ext>
            </a:extLst>
          </p:cNvPr>
          <p:cNvGrpSpPr/>
          <p:nvPr/>
        </p:nvGrpSpPr>
        <p:grpSpPr>
          <a:xfrm>
            <a:off x="5456903" y="2636274"/>
            <a:ext cx="331838" cy="318654"/>
            <a:chOff x="5456903" y="2636274"/>
            <a:chExt cx="331838" cy="3186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8C22386-684B-1C14-BF5D-2383942D664F}"/>
                    </a:ext>
                  </a:extLst>
                </p14:cNvPr>
                <p14:cNvContentPartPr/>
                <p14:nvPr/>
              </p14:nvContentPartPr>
              <p14:xfrm>
                <a:off x="5529150" y="2654709"/>
                <a:ext cx="259591" cy="266815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8C22386-684B-1C14-BF5D-2383942D664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11173" y="2636730"/>
                  <a:ext cx="295186" cy="302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51F4802-9599-D880-0F8B-75CD763AE430}"/>
                    </a:ext>
                  </a:extLst>
                </p14:cNvPr>
                <p14:cNvContentPartPr/>
                <p14:nvPr/>
              </p14:nvContentPartPr>
              <p14:xfrm>
                <a:off x="5456903" y="2636274"/>
                <a:ext cx="321165" cy="318654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51F4802-9599-D880-0F8B-75CD763AE4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38921" y="2618291"/>
                  <a:ext cx="356770" cy="3542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179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table&#10;&#10;Description automatically generated">
            <a:extLst>
              <a:ext uri="{FF2B5EF4-FFF2-40B4-BE49-F238E27FC236}">
                <a16:creationId xmlns:a16="http://schemas.microsoft.com/office/drawing/2014/main" id="{A3216E88-66E9-900A-FB94-D5ED0223C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81" y="304313"/>
            <a:ext cx="9306231" cy="62493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03623E-F014-F3E7-CB93-E2121C40B539}"/>
                  </a:ext>
                </a:extLst>
              </p14:cNvPr>
              <p14:cNvContentPartPr/>
              <p14:nvPr/>
            </p14:nvContentPartPr>
            <p14:xfrm>
              <a:off x="866467" y="3178043"/>
              <a:ext cx="228974" cy="196671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03623E-F014-F3E7-CB93-E2121C40B5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494" y="3160099"/>
                <a:ext cx="264560" cy="232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1D94FB-C657-F2FA-FF9B-25EA8443E3E6}"/>
                  </a:ext>
                </a:extLst>
              </p14:cNvPr>
              <p14:cNvContentPartPr/>
              <p14:nvPr/>
            </p14:nvContentPartPr>
            <p14:xfrm>
              <a:off x="854011" y="6074085"/>
              <a:ext cx="212816" cy="2350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1D94FB-C657-F2FA-FF9B-25EA8443E3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037" y="6056112"/>
                <a:ext cx="248405" cy="27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AF18A0-1411-D1AF-8B9A-B54EB5103177}"/>
                  </a:ext>
                </a:extLst>
              </p14:cNvPr>
              <p14:cNvContentPartPr/>
              <p14:nvPr/>
            </p14:nvContentPartPr>
            <p14:xfrm>
              <a:off x="921773" y="4201312"/>
              <a:ext cx="201123" cy="331782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AF18A0-1411-D1AF-8B9A-B54EB51031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3816" y="4183339"/>
                <a:ext cx="236679" cy="3673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315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A0C0F-5BCB-915E-156B-724E4ECD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43" y="1600197"/>
            <a:ext cx="5604294" cy="5253248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7CC100E9-5CD5-2597-0C80-3336E04E0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91" y="166708"/>
            <a:ext cx="10305690" cy="147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079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A0C0F-5BCB-915E-156B-724E4ECD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" y="414187"/>
            <a:ext cx="5604294" cy="6029625"/>
          </a:xfrm>
          <a:prstGeom prst="rect">
            <a:avLst/>
          </a:prstGeom>
        </p:spPr>
      </p:pic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73713D3-6BAA-72DA-B4F8-FF882EA63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437" y="1412006"/>
            <a:ext cx="4353464" cy="3818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CBB599-D913-5C7B-A1D8-195C0F24ED7B}"/>
                  </a:ext>
                </a:extLst>
              </p14:cNvPr>
              <p14:cNvContentPartPr/>
              <p14:nvPr/>
            </p14:nvContentPartPr>
            <p14:xfrm>
              <a:off x="6892118" y="3194086"/>
              <a:ext cx="292939" cy="298222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CBB599-D913-5C7B-A1D8-195C0F24ED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4146" y="3176121"/>
                <a:ext cx="328523" cy="3337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86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A0C0F-5BCB-915E-156B-724E4ECD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" y="414187"/>
            <a:ext cx="5604294" cy="6029625"/>
          </a:xfrm>
          <a:prstGeom prst="rect">
            <a:avLst/>
          </a:prstGeom>
        </p:spPr>
      </p:pic>
      <p:pic>
        <p:nvPicPr>
          <p:cNvPr id="2" name="Picture 4" descr="Logo&#10;&#10;Description automatically generated">
            <a:extLst>
              <a:ext uri="{FF2B5EF4-FFF2-40B4-BE49-F238E27FC236}">
                <a16:creationId xmlns:a16="http://schemas.microsoft.com/office/drawing/2014/main" id="{D79F4D91-17A7-02D4-9E33-3942855B7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137093"/>
            <a:ext cx="4482860" cy="1003849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BADD60A-D927-D14C-853B-36E9A67B7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287" y="2396552"/>
            <a:ext cx="4497237" cy="31000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457EA5-C638-F225-2020-DF346F08E752}"/>
                  </a:ext>
                </a:extLst>
              </p14:cNvPr>
              <p14:cNvContentPartPr/>
              <p14:nvPr/>
            </p14:nvContentPartPr>
            <p14:xfrm>
              <a:off x="7386850" y="2478255"/>
              <a:ext cx="248144" cy="32246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457EA5-C638-F225-2020-DF346F08E7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68869" y="2460281"/>
                <a:ext cx="283747" cy="358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B58552-0B31-BFB0-20E2-01B60B4C77BD}"/>
                  </a:ext>
                </a:extLst>
              </p14:cNvPr>
              <p14:cNvContentPartPr/>
              <p14:nvPr/>
            </p14:nvContentPartPr>
            <p14:xfrm>
              <a:off x="7301552" y="3185417"/>
              <a:ext cx="346176" cy="344328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B58552-0B31-BFB0-20E2-01B60B4C77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83559" y="3167427"/>
                <a:ext cx="381801" cy="37994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48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A0C0F-5BCB-915E-156B-724E4ECD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" y="414187"/>
            <a:ext cx="5604294" cy="6029625"/>
          </a:xfrm>
          <a:prstGeom prst="rect">
            <a:avLst/>
          </a:prstGeom>
        </p:spPr>
      </p:pic>
      <p:pic>
        <p:nvPicPr>
          <p:cNvPr id="4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B4C7C9-2869-949C-2CB8-7FD19F947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49" y="1265476"/>
            <a:ext cx="5460520" cy="43270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3668F2-2EA2-F24C-77EB-E204301B74F4}"/>
                  </a:ext>
                </a:extLst>
              </p14:cNvPr>
              <p14:cNvContentPartPr/>
              <p14:nvPr/>
            </p14:nvContentPartPr>
            <p14:xfrm>
              <a:off x="6567984" y="3281192"/>
              <a:ext cx="202403" cy="368372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3668F2-2EA2-F24C-77EB-E204301B74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0009" y="3263223"/>
                <a:ext cx="237994" cy="403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6720F0-3644-9804-083B-369EB4F42C82}"/>
                  </a:ext>
                </a:extLst>
              </p14:cNvPr>
              <p14:cNvContentPartPr/>
              <p14:nvPr/>
            </p14:nvContentPartPr>
            <p14:xfrm>
              <a:off x="6567985" y="3992874"/>
              <a:ext cx="240259" cy="31974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6720F0-3644-9804-083B-369EB4F42C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50028" y="3974890"/>
                <a:ext cx="275813" cy="3553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634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A0C0F-5BCB-915E-156B-724E4ECD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" y="414187"/>
            <a:ext cx="5604294" cy="6029625"/>
          </a:xfrm>
          <a:prstGeom prst="rect">
            <a:avLst/>
          </a:prstGeom>
        </p:spPr>
      </p:pic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F52B41-EEAF-0B74-A3FB-97CEA78EB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834" y="1280008"/>
            <a:ext cx="4885426" cy="40391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50D645-DE93-3859-82A1-EA57F2A34A15}"/>
                  </a:ext>
                </a:extLst>
              </p14:cNvPr>
              <p14:cNvContentPartPr/>
              <p14:nvPr/>
            </p14:nvContentPartPr>
            <p14:xfrm>
              <a:off x="6312089" y="3241293"/>
              <a:ext cx="268198" cy="291091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50D645-DE93-3859-82A1-EA57F2A34A1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94113" y="3223324"/>
                <a:ext cx="303790" cy="3266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17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6B7F9F2-748C-1E4C-CDA5-C807D8336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Minnet</a:t>
            </a:r>
          </a:p>
        </p:txBody>
      </p:sp>
      <p:pic>
        <p:nvPicPr>
          <p:cNvPr id="7" name="Plassholder for innhold 6">
            <a:extLst>
              <a:ext uri="{FF2B5EF4-FFF2-40B4-BE49-F238E27FC236}">
                <a16:creationId xmlns:a16="http://schemas.microsoft.com/office/drawing/2014/main" id="{C1B38066-4F23-67F9-F2FA-8FC99D7AB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7316" y="1090436"/>
            <a:ext cx="6780700" cy="467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4728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A0C0F-5BCB-915E-156B-724E4ECD7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2" y="414187"/>
            <a:ext cx="5604294" cy="6029625"/>
          </a:xfrm>
          <a:prstGeom prst="rect">
            <a:avLst/>
          </a:prstGeom>
        </p:spPr>
      </p:pic>
      <p:pic>
        <p:nvPicPr>
          <p:cNvPr id="2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82ABA56-7BE3-34CE-B262-6A660B548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890" y="1260706"/>
            <a:ext cx="6006860" cy="43365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AD0F57-0D06-87F3-4CC0-542A083EBFB0}"/>
                  </a:ext>
                </a:extLst>
              </p14:cNvPr>
              <p14:cNvContentPartPr/>
              <p14:nvPr/>
            </p14:nvContentPartPr>
            <p14:xfrm>
              <a:off x="6721522" y="2522417"/>
              <a:ext cx="228204" cy="37721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AD0F57-0D06-87F3-4CC0-542A083EBF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3553" y="2504420"/>
                <a:ext cx="263782" cy="412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50A4008-FC6C-8C2B-ECE8-117BAB5E2FD3}"/>
                  </a:ext>
                </a:extLst>
              </p14:cNvPr>
              <p14:cNvContentPartPr/>
              <p14:nvPr/>
            </p14:nvContentPartPr>
            <p14:xfrm>
              <a:off x="6738582" y="3208129"/>
              <a:ext cx="206576" cy="40038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50A4008-FC6C-8C2B-ECE8-117BAB5E2F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20619" y="3190142"/>
                <a:ext cx="242143" cy="435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DA47BF7-8014-097E-95C5-93770947BADE}"/>
                  </a:ext>
                </a:extLst>
              </p14:cNvPr>
              <p14:cNvContentPartPr/>
              <p14:nvPr/>
            </p14:nvContentPartPr>
            <p14:xfrm>
              <a:off x="6772701" y="4679140"/>
              <a:ext cx="207897" cy="43084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DA47BF7-8014-097E-95C5-93770947BA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54717" y="4661158"/>
                <a:ext cx="243506" cy="4664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46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092" y="2002396"/>
            <a:ext cx="10515600" cy="1325563"/>
          </a:xfrm>
        </p:spPr>
        <p:txBody>
          <a:bodyPr>
            <a:normAutofit/>
          </a:bodyPr>
          <a:lstStyle/>
          <a:p>
            <a:r>
              <a:rPr lang="nb-NO" sz="6000" b="1">
                <a:solidFill>
                  <a:schemeClr val="accent1">
                    <a:lumMod val="40000"/>
                    <a:lumOff val="60000"/>
                  </a:schemeClr>
                </a:solidFill>
              </a:rPr>
              <a:t>Grafikk</a:t>
            </a: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979B47F7-AAFC-DBE2-8E9C-1B4D9CA5CB44}"/>
              </a:ext>
            </a:extLst>
          </p:cNvPr>
          <p:cNvSpPr txBox="1">
            <a:spLocks/>
          </p:cNvSpPr>
          <p:nvPr/>
        </p:nvSpPr>
        <p:spPr>
          <a:xfrm>
            <a:off x="1285568" y="3565525"/>
            <a:ext cx="11646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Calibri"/>
              <a:buChar char="-"/>
            </a:pPr>
            <a:endParaRPr lang="nb-NO" sz="3200">
              <a:solidFill>
                <a:schemeClr val="bg1"/>
              </a:solidFill>
              <a:cs typeface="Calibri Light"/>
            </a:endParaRPr>
          </a:p>
          <a:p>
            <a:r>
              <a:rPr lang="nb-NO" sz="2400">
                <a:solidFill>
                  <a:schemeClr val="bg1"/>
                </a:solidFill>
                <a:cs typeface="Calibri Light"/>
              </a:rPr>
              <a:t>En </a:t>
            </a:r>
            <a:r>
              <a:rPr lang="nb-NO" sz="2400" err="1">
                <a:solidFill>
                  <a:schemeClr val="bg1"/>
                </a:solidFill>
                <a:cs typeface="Calibri Light"/>
              </a:rPr>
              <a:t>repitisjon</a:t>
            </a:r>
            <a:r>
              <a:rPr lang="nb-NO" sz="2400">
                <a:solidFill>
                  <a:schemeClr val="bg1"/>
                </a:solidFill>
                <a:cs typeface="Calibri Light"/>
              </a:rPr>
              <a:t> av Swing, samt en implementasjon av en enkel GUI-applikasjon</a:t>
            </a:r>
          </a:p>
          <a:p>
            <a:pPr marL="571500" indent="-571500">
              <a:buFont typeface="Calibri"/>
              <a:buChar char="-"/>
            </a:pPr>
            <a:endParaRPr lang="nb-NO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endParaRPr lang="nb-NO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4749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0" y="180770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Swing</a:t>
            </a:r>
          </a:p>
        </p:txBody>
      </p:sp>
      <p:sp>
        <p:nvSpPr>
          <p:cNvPr id="6" name="Tittel 1">
            <a:extLst>
              <a:ext uri="{FF2B5EF4-FFF2-40B4-BE49-F238E27FC236}">
                <a16:creationId xmlns:a16="http://schemas.microsoft.com/office/drawing/2014/main" id="{EBB9BD6E-2E28-CAF2-EEDB-9A09041365B9}"/>
              </a:ext>
            </a:extLst>
          </p:cNvPr>
          <p:cNvSpPr txBox="1">
            <a:spLocks/>
          </p:cNvSpPr>
          <p:nvPr/>
        </p:nvSpPr>
        <p:spPr>
          <a:xfrm>
            <a:off x="351504" y="36638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Calibri"/>
              <a:buChar char="-"/>
            </a:pPr>
            <a:r>
              <a:rPr lang="nb-NO" sz="3200">
                <a:solidFill>
                  <a:schemeClr val="bg1"/>
                </a:solidFill>
                <a:cs typeface="Calibri Light"/>
              </a:rPr>
              <a:t>Utvidelse av </a:t>
            </a:r>
            <a:r>
              <a:rPr lang="nb-NO" sz="3200" err="1">
                <a:solidFill>
                  <a:schemeClr val="bg1"/>
                </a:solidFill>
                <a:cs typeface="Calibri Light"/>
              </a:rPr>
              <a:t>java.awt</a:t>
            </a:r>
            <a:r>
              <a:rPr lang="nb-NO" sz="3200">
                <a:solidFill>
                  <a:schemeClr val="bg1"/>
                </a:solidFill>
                <a:cs typeface="Calibri Light"/>
              </a:rPr>
              <a:t>, Javas originale bibliotek for GUI, </a:t>
            </a:r>
            <a:r>
              <a:rPr lang="nb-NO" sz="3200" err="1">
                <a:solidFill>
                  <a:schemeClr val="bg1"/>
                </a:solidFill>
                <a:cs typeface="Calibri Light"/>
              </a:rPr>
              <a:t>inneholer</a:t>
            </a:r>
            <a:r>
              <a:rPr lang="nb-NO" sz="3200">
                <a:solidFill>
                  <a:schemeClr val="bg1"/>
                </a:solidFill>
                <a:cs typeface="Calibri Light"/>
              </a:rPr>
              <a:t> bl.a. Graphics, støtte for farger, geometriske former.</a:t>
            </a:r>
          </a:p>
          <a:p>
            <a:pPr marL="571500" indent="-571500">
              <a:buFont typeface="Calibri"/>
              <a:buChar char="-"/>
            </a:pPr>
            <a:endParaRPr lang="nb-NO" sz="3200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r>
              <a:rPr lang="nb-NO" sz="3200">
                <a:solidFill>
                  <a:schemeClr val="bg1"/>
                </a:solidFill>
                <a:cs typeface="Calibri Light"/>
              </a:rPr>
              <a:t>Lettere å anvende enn </a:t>
            </a:r>
            <a:r>
              <a:rPr lang="nb-NO" sz="3200" err="1">
                <a:solidFill>
                  <a:schemeClr val="bg1"/>
                </a:solidFill>
                <a:cs typeface="Calibri Light"/>
              </a:rPr>
              <a:t>awt</a:t>
            </a:r>
          </a:p>
          <a:p>
            <a:pPr marL="571500" indent="-571500">
              <a:buFont typeface="Calibri"/>
              <a:buChar char="-"/>
            </a:pPr>
            <a:endParaRPr lang="nb-NO" sz="3200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r>
              <a:rPr lang="nb-NO" sz="3200" err="1">
                <a:solidFill>
                  <a:schemeClr val="bg1"/>
                </a:solidFill>
                <a:cs typeface="Calibri Light"/>
              </a:rPr>
              <a:t>Platformsuavhengige</a:t>
            </a:r>
            <a:r>
              <a:rPr lang="nb-NO" sz="3200">
                <a:solidFill>
                  <a:schemeClr val="bg1"/>
                </a:solidFill>
                <a:cs typeface="Calibri Light"/>
              </a:rPr>
              <a:t> applikasjoner</a:t>
            </a:r>
          </a:p>
          <a:p>
            <a:pPr marL="571500" indent="-571500">
              <a:buFont typeface="Calibri"/>
              <a:buChar char="-"/>
            </a:pPr>
            <a:endParaRPr lang="nb-NO" sz="3200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r>
              <a:rPr lang="nb-NO" sz="3200">
                <a:solidFill>
                  <a:schemeClr val="bg1"/>
                </a:solidFill>
                <a:cs typeface="Calibri Light"/>
              </a:rPr>
              <a:t>God støtte for MVC-inndeling</a:t>
            </a:r>
          </a:p>
          <a:p>
            <a:pPr marL="571500" indent="-571500">
              <a:buFont typeface="Calibri"/>
              <a:buChar char="-"/>
            </a:pPr>
            <a:endParaRPr lang="nb-NO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endParaRPr lang="nb-NO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endParaRPr lang="nb-NO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4034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Model-</a:t>
            </a:r>
            <a:r>
              <a:rPr lang="nb-NO" err="1">
                <a:solidFill>
                  <a:schemeClr val="bg1"/>
                </a:solidFill>
              </a:rPr>
              <a:t>View</a:t>
            </a:r>
            <a:r>
              <a:rPr lang="nb-NO">
                <a:solidFill>
                  <a:schemeClr val="bg1"/>
                </a:solidFill>
              </a:rPr>
              <a:t>-Controller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94F85C-8A9E-9F78-B7F0-9CAEC656864D}"/>
              </a:ext>
            </a:extLst>
          </p:cNvPr>
          <p:cNvSpPr txBox="1"/>
          <p:nvPr/>
        </p:nvSpPr>
        <p:spPr>
          <a:xfrm>
            <a:off x="677562" y="1460157"/>
            <a:ext cx="9343767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Et designmønster for GUI-applikasjoner</a:t>
            </a:r>
            <a:endParaRPr lang="en-US">
              <a:cs typeface="Calibri" panose="020F0502020204030204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Gir en modulær og innkapslet inndeling av programmet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En modell håndterer "kjernelogikken"</a:t>
            </a: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En kontrollør interagerer med denne modellen</a:t>
            </a: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En visning representerer modellen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Denne seperasjonen gjør det lettere å utvikle i,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feilsøke</a:t>
            </a:r>
            <a:r>
              <a:rPr lang="nb-NO" sz="2800">
                <a:solidFill>
                  <a:srgbClr val="FFFFFF"/>
                </a:solidFill>
                <a:cs typeface="Arial"/>
              </a:rPr>
              <a:t>, og utbygge videre på de ulike komponentene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320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9D54B32-E12C-CE8D-5AB3-243ABE2E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78" y="-50535"/>
            <a:ext cx="8679425" cy="69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380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>
                <a:solidFill>
                  <a:schemeClr val="bg1"/>
                </a:solidFill>
              </a:rPr>
              <a:t>JPanel</a:t>
            </a:r>
            <a:endParaRPr lang="nb-NO" err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4" name="Tittel 1">
            <a:extLst>
              <a:ext uri="{FF2B5EF4-FFF2-40B4-BE49-F238E27FC236}">
                <a16:creationId xmlns:a16="http://schemas.microsoft.com/office/drawing/2014/main" id="{47F69513-7E49-5AA0-981D-10C1FCB74EFB}"/>
              </a:ext>
            </a:extLst>
          </p:cNvPr>
          <p:cNvSpPr txBox="1">
            <a:spLocks/>
          </p:cNvSpPr>
          <p:nvPr/>
        </p:nvSpPr>
        <p:spPr>
          <a:xfrm>
            <a:off x="351504" y="40940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Calibri"/>
              <a:buChar char="-"/>
            </a:pPr>
            <a:r>
              <a:rPr lang="nb-NO" sz="3200">
                <a:solidFill>
                  <a:schemeClr val="bg1"/>
                </a:solidFill>
                <a:cs typeface="Calibri Light"/>
              </a:rPr>
              <a:t>En "container" som kan holde på diverse grafiske komponenter, særlig Graphics-objekter. (som kommer fra </a:t>
            </a:r>
            <a:r>
              <a:rPr lang="nb-NO" sz="3200" err="1">
                <a:solidFill>
                  <a:schemeClr val="bg1"/>
                </a:solidFill>
                <a:cs typeface="Calibri Light"/>
              </a:rPr>
              <a:t>java.awt</a:t>
            </a:r>
            <a:r>
              <a:rPr lang="nb-NO" sz="3200">
                <a:solidFill>
                  <a:schemeClr val="bg1"/>
                </a:solidFill>
                <a:cs typeface="Calibri Light"/>
              </a:rPr>
              <a:t>).</a:t>
            </a:r>
          </a:p>
          <a:p>
            <a:pPr marL="571500" indent="-571500">
              <a:buFont typeface="Calibri"/>
              <a:buChar char="-"/>
            </a:pPr>
            <a:endParaRPr lang="nb-NO" sz="3200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endParaRPr lang="nb-NO" sz="3200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r>
              <a:rPr lang="nb-NO" sz="3200">
                <a:solidFill>
                  <a:schemeClr val="bg1"/>
                </a:solidFill>
                <a:cs typeface="Calibri Light"/>
              </a:rPr>
              <a:t>I vår applikasjon skal vi lage en tegneklasse som vil arve fra denne klassen. Dette gjør at vi enkelt kan synliggjøre modellen.</a:t>
            </a:r>
          </a:p>
          <a:p>
            <a:pPr marL="571500" indent="-571500">
              <a:buFont typeface="Calibri"/>
              <a:buChar char="-"/>
            </a:pPr>
            <a:endParaRPr lang="nb-NO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endParaRPr lang="nb-NO">
              <a:solidFill>
                <a:schemeClr val="bg1"/>
              </a:solidFill>
              <a:cs typeface="Calibri Light"/>
            </a:endParaRPr>
          </a:p>
          <a:p>
            <a:pPr marL="571500" indent="-571500">
              <a:buFont typeface="Calibri"/>
              <a:buChar char="-"/>
            </a:pPr>
            <a:endParaRPr lang="nb-NO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382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>
                <a:solidFill>
                  <a:schemeClr val="bg1"/>
                </a:solidFill>
                <a:cs typeface="Calibri Light"/>
              </a:rPr>
              <a:t>JFrame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83689-3F55-EF10-AFA9-579678974ECD}"/>
              </a:ext>
            </a:extLst>
          </p:cNvPr>
          <p:cNvSpPr txBox="1"/>
          <p:nvPr/>
        </p:nvSpPr>
        <p:spPr>
          <a:xfrm>
            <a:off x="373627" y="1860755"/>
            <a:ext cx="11211231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Tegneklassen vår, som er et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JPanel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, vil kunne legges til en "ramme" av typen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JFrame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.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marL="457200" indent="-457200">
              <a:buFont typeface="Calibri"/>
              <a:buChar char="-"/>
            </a:pP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JFrame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 er en komponent på "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toppnivå",og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 vil være selve programvinduet til applikasjonen.</a:t>
            </a:r>
          </a:p>
          <a:p>
            <a:pPr marL="457200" indent="-457200">
              <a:buFont typeface="Calibri"/>
              <a:buChar char="-"/>
            </a:pP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Dermed vil vår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JFrame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 "holde" på en instans av vår tegneklasse, og vil være i stand til å representere modellen.</a:t>
            </a:r>
          </a:p>
        </p:txBody>
      </p:sp>
    </p:spTree>
    <p:extLst>
      <p:ext uri="{BB962C8B-B14F-4D97-AF65-F5344CB8AC3E}">
        <p14:creationId xmlns:p14="http://schemas.microsoft.com/office/powerpoint/2010/main" val="205962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err="1">
                <a:solidFill>
                  <a:schemeClr val="bg1"/>
                </a:solidFill>
                <a:cs typeface="Calibri Light"/>
              </a:rPr>
              <a:t>MouseAdapter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83689-3F55-EF10-AFA9-579678974ECD}"/>
              </a:ext>
            </a:extLst>
          </p:cNvPr>
          <p:cNvSpPr txBox="1"/>
          <p:nvPr/>
        </p:nvSpPr>
        <p:spPr>
          <a:xfrm>
            <a:off x="373627" y="1860755"/>
            <a:ext cx="1121123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Ikke en del av Swing, men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java.awt</a:t>
            </a: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Swing utvider dog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awt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, og dette tillater at Swing-komponenter kan benytte seg av f.eks.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awts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MouseAdapter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 og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KeyListener</a:t>
            </a: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Denne vil gjøre slik at vinduet vil være "klikkbart"</a:t>
            </a:r>
          </a:p>
        </p:txBody>
      </p:sp>
    </p:spTree>
    <p:extLst>
      <p:ext uri="{BB962C8B-B14F-4D97-AF65-F5344CB8AC3E}">
        <p14:creationId xmlns:p14="http://schemas.microsoft.com/office/powerpoint/2010/main" val="129582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677EB68E-99C1-669B-0B49-2FF78F28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bg1"/>
                </a:solidFill>
                <a:cs typeface="Calibri Light"/>
              </a:rPr>
              <a:t>Point2D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A8784-5AF9-650C-0DC9-C3BA883909CF}"/>
              </a:ext>
            </a:extLst>
          </p:cNvPr>
          <p:cNvSpPr txBox="1"/>
          <p:nvPr/>
        </p:nvSpPr>
        <p:spPr>
          <a:xfrm>
            <a:off x="373627" y="1860755"/>
            <a:ext cx="11211231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Ikke en del av Swing, men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java.awt</a:t>
            </a: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En abstrakt klasse som brukes for å lagre 2D-koordinater. Som regel brukes Point som den konkrete klassen.</a:t>
            </a:r>
          </a:p>
        </p:txBody>
      </p:sp>
    </p:spTree>
    <p:extLst>
      <p:ext uri="{BB962C8B-B14F-4D97-AF65-F5344CB8AC3E}">
        <p14:creationId xmlns:p14="http://schemas.microsoft.com/office/powerpoint/2010/main" val="2846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677EB68E-99C1-669B-0B49-2FF78F28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b-NO" err="1">
                <a:solidFill>
                  <a:schemeClr val="bg1"/>
                </a:solidFill>
                <a:cs typeface="Calibri Light"/>
              </a:rPr>
              <a:t>MouseEvent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A8784-5AF9-650C-0DC9-C3BA883909CF}"/>
              </a:ext>
            </a:extLst>
          </p:cNvPr>
          <p:cNvSpPr txBox="1"/>
          <p:nvPr/>
        </p:nvSpPr>
        <p:spPr>
          <a:xfrm>
            <a:off x="373627" y="1860755"/>
            <a:ext cx="11211231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Ikke en del av Swing, men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java.awt</a:t>
            </a: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En "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Listener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"-klasse, som er en implementasjon av Observer-mønsteret. Denne </a:t>
            </a:r>
            <a:r>
              <a:rPr lang="nb-NO" sz="3200" err="1">
                <a:solidFill>
                  <a:srgbClr val="FFFFFF"/>
                </a:solidFill>
                <a:latin typeface="Calibri Light"/>
                <a:cs typeface="Calibri Light"/>
              </a:rPr>
              <a:t>observeren</a:t>
            </a: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 sender et signal når komponenten registrerer noe input som oppstår fra museklikk.</a:t>
            </a:r>
          </a:p>
          <a:p>
            <a:pPr marL="457200" indent="-457200">
              <a:buFont typeface="Calibri"/>
              <a:buChar char="-"/>
            </a:pPr>
            <a:endParaRPr lang="nb-NO" sz="320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marL="457200" indent="-457200">
              <a:buFont typeface="Calibri"/>
              <a:buChar char="-"/>
            </a:pPr>
            <a:r>
              <a:rPr lang="nb-NO" sz="3200">
                <a:solidFill>
                  <a:srgbClr val="FFFFFF"/>
                </a:solidFill>
                <a:latin typeface="Calibri Light"/>
                <a:cs typeface="Calibri Light"/>
              </a:rPr>
              <a:t>Hvordan dette foregår "under panseret" vil ikke være relevant. Gled dere til INF214  :--)</a:t>
            </a:r>
          </a:p>
        </p:txBody>
      </p:sp>
    </p:spTree>
    <p:extLst>
      <p:ext uri="{BB962C8B-B14F-4D97-AF65-F5344CB8AC3E}">
        <p14:creationId xmlns:p14="http://schemas.microsoft.com/office/powerpoint/2010/main" val="269898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F266C4DD-522B-FDBE-1EE8-4A55F8B630B4}"/>
              </a:ext>
            </a:extLst>
          </p:cNvPr>
          <p:cNvSpPr txBox="1"/>
          <p:nvPr/>
        </p:nvSpPr>
        <p:spPr>
          <a:xfrm>
            <a:off x="4956809" y="457200"/>
            <a:ext cx="2278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>
                <a:solidFill>
                  <a:schemeClr val="bg1"/>
                </a:solidFill>
              </a:rPr>
              <a:t>Lister/</a:t>
            </a:r>
            <a:r>
              <a:rPr lang="nb-NO" sz="3200" err="1">
                <a:solidFill>
                  <a:schemeClr val="bg1"/>
                </a:solidFill>
              </a:rPr>
              <a:t>Arrays</a:t>
            </a:r>
            <a:endParaRPr lang="nb-NO" sz="3200">
              <a:solidFill>
                <a:schemeClr val="bg1"/>
              </a:solidFill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A285F083-1164-5E31-3A05-200ECA2F1EF0}"/>
              </a:ext>
            </a:extLst>
          </p:cNvPr>
          <p:cNvSpPr txBox="1"/>
          <p:nvPr/>
        </p:nvSpPr>
        <p:spPr>
          <a:xfrm>
            <a:off x="3045618" y="1644135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[] </a:t>
            </a:r>
            <a:r>
              <a:rPr lang="nb-NO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{</a:t>
            </a:r>
            <a:r>
              <a:rPr lang="nb-NO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nb-NO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02710026-AE2E-ED75-13EC-62AE561C9D59}"/>
              </a:ext>
            </a:extLst>
          </p:cNvPr>
          <p:cNvSpPr txBox="1"/>
          <p:nvPr/>
        </p:nvSpPr>
        <p:spPr>
          <a:xfrm>
            <a:off x="3045617" y="2690336"/>
            <a:ext cx="70556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ArrayList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nb-NO" b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Integer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nb-NO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b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ArrayList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nb-NO" b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Integer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&gt;();</a:t>
            </a:r>
          </a:p>
          <a:p>
            <a:r>
              <a:rPr lang="nb-NO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nb-NO" b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nb-NO" b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nb-NO" b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3CD68212-38A7-5CCC-3707-13ACC174B5B0}"/>
              </a:ext>
            </a:extLst>
          </p:cNvPr>
          <p:cNvSpPr txBox="1"/>
          <p:nvPr/>
        </p:nvSpPr>
        <p:spPr>
          <a:xfrm>
            <a:off x="3045617" y="4567534"/>
            <a:ext cx="6941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List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nb-NO" b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Integer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nb-NO" b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nb-NO" b="0" err="1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new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nb-NO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ArrayList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nb-NO" b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Integer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&gt;();</a:t>
            </a:r>
          </a:p>
          <a:p>
            <a:r>
              <a:rPr lang="nb-NO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nb-NO" b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nb-NO" b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nb-NO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</a:t>
            </a:r>
            <a:r>
              <a:rPr lang="nb-NO" b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nb-NO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add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nb-NO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nb-NO" b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686617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855773"/>
            <a:ext cx="720193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Læringsplan:</a:t>
            </a: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Demonstrere hvordan MVC kan benyttes for mindre applikasjoner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Lage en enkel GUI-applikasjon som benytter seg av museklikk.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Lære oss å gjenbruke kode fra tidligere oppgaver, og tilpasse det etter behov.</a:t>
            </a:r>
          </a:p>
          <a:p>
            <a:endParaRPr lang="en-US">
              <a:solidFill>
                <a:srgbClr val="00000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2041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585386"/>
            <a:ext cx="7201930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Calibri"/>
              </a:rPr>
              <a:t>Ønsket resultat:</a:t>
            </a:r>
          </a:p>
          <a:p>
            <a:pPr marL="457200" indent="-457200">
              <a:buFont typeface="Calibri,Sans-Serif"/>
              <a:buChar char="-"/>
            </a:pPr>
            <a:r>
              <a:rPr lang="nb-NO" sz="2800">
                <a:solidFill>
                  <a:srgbClr val="FFFFFF"/>
                </a:solidFill>
                <a:cs typeface="Calibri"/>
              </a:rPr>
              <a:t>Å kunne fargelegge ruter i en Grid med en tilfeldig farge når vi trykker på dem.</a:t>
            </a:r>
            <a:endParaRPr lang="nb-NO">
              <a:solidFill>
                <a:srgbClr val="000000"/>
              </a:solidFill>
              <a:cs typeface="Calibri" panose="020F0502020204030204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448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BF68C-CE3E-544C-3286-0A3E0361DBB2}"/>
              </a:ext>
            </a:extLst>
          </p:cNvPr>
          <p:cNvSpPr txBox="1"/>
          <p:nvPr/>
        </p:nvSpPr>
        <p:spPr>
          <a:xfrm>
            <a:off x="317157" y="4219832"/>
            <a:ext cx="8592064" cy="9079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solidFill>
                  <a:schemeClr val="accent1">
                    <a:lumMod val="40000"/>
                    <a:lumOff val="60000"/>
                  </a:schemeClr>
                </a:solidFill>
                <a:ea typeface="+mn-lt"/>
                <a:cs typeface="+mn-lt"/>
              </a:rPr>
              <a:t>https://git.app.uib.no/Gisle.Kvamme/crashPaint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sz="2800">
              <a:solidFill>
                <a:schemeClr val="accent1">
                  <a:lumMod val="40000"/>
                  <a:lumOff val="6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7734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57" y="310800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629043"/>
            <a:ext cx="8149291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Steg 0: Start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Se kjapt gjennom filene, og bli litt kjent med koden. Mye av dette burde være ganske kjent for dere allerede, men noe av det er lagt til...</a:t>
            </a:r>
            <a:endParaRPr lang="nb-NO" sz="2800">
              <a:solidFill>
                <a:srgbClr val="FFFFFF"/>
              </a:solidFill>
              <a:ea typeface="Calibri"/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Se spesielt på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CellPositionToPixelConverter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 og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View</a:t>
            </a:r>
            <a:endParaRPr lang="nb-NO" sz="2800">
              <a:solidFill>
                <a:srgbClr val="FFFFFF"/>
              </a:solidFill>
              <a:ea typeface="Calibri"/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  <a:endParaRPr lang="en-US">
              <a:solidFill>
                <a:srgbClr val="000000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3754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57" y="310800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629043"/>
            <a:ext cx="8149291" cy="64017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Steg 1: Modellen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Lag klassen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RandomColorFactory</a:t>
            </a:r>
            <a:r>
              <a:rPr lang="nb-NO" sz="2800">
                <a:solidFill>
                  <a:srgbClr val="FFFFFF"/>
                </a:solidFill>
                <a:cs typeface="Arial"/>
              </a:rPr>
              <a:t>, som implementerer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ColorFactory</a:t>
            </a:r>
            <a:r>
              <a:rPr lang="nb-NO" sz="2800">
                <a:solidFill>
                  <a:srgbClr val="FFFFFF"/>
                </a:solidFill>
                <a:cs typeface="Arial"/>
              </a:rPr>
              <a:t>. Denne klassen er en fabrikk som "lager" en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villkårlig</a:t>
            </a:r>
            <a:r>
              <a:rPr lang="nb-NO" sz="2800">
                <a:solidFill>
                  <a:srgbClr val="FFFFFF"/>
                </a:solidFill>
                <a:cs typeface="Arial"/>
              </a:rPr>
              <a:t> farge.</a:t>
            </a:r>
            <a:endParaRPr lang="nb-NO" sz="2800">
              <a:solidFill>
                <a:srgbClr val="FFFFFF"/>
              </a:solidFill>
              <a:ea typeface="Calibri"/>
              <a:cs typeface="Arial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La Model utvide Grid med parametertypen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Color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. Her vil du trenge å kalle på Grid sin konstruktør! NB! Grid sin konstruktør er en "superkonstruktør"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ea typeface="Calibri"/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Opprett en feltvariabel i modellen, som er en instans av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RandomColorFactory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.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ea typeface="Calibri"/>
              <a:cs typeface="Arial"/>
            </a:endParaRP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  <a:endParaRPr lang="en-US">
              <a:solidFill>
                <a:srgbClr val="000000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86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380853"/>
            <a:ext cx="7201930" cy="46782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Steg 2: Knyt sammen modell og visning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Gjør det mulig for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View</a:t>
            </a:r>
            <a:r>
              <a:rPr lang="nb-NO" sz="2800">
                <a:solidFill>
                  <a:srgbClr val="FFFFFF"/>
                </a:solidFill>
                <a:cs typeface="Arial"/>
              </a:rPr>
              <a:t> å tegne modellen vår ved å knytte klassene Model og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View</a:t>
            </a:r>
            <a:r>
              <a:rPr lang="nb-NO" sz="2800">
                <a:solidFill>
                  <a:srgbClr val="FFFFFF"/>
                </a:solidFill>
                <a:cs typeface="Arial"/>
              </a:rPr>
              <a:t> sammen via et restriktivt grensesnitt.</a:t>
            </a:r>
          </a:p>
          <a:p>
            <a:r>
              <a:rPr lang="nb-NO" sz="2800">
                <a:solidFill>
                  <a:srgbClr val="FFFFFF"/>
                </a:solidFill>
                <a:cs typeface="Arial"/>
              </a:rPr>
              <a:t>  NB! Dette grensesnittet finnes allerede.</a:t>
            </a:r>
            <a:endParaRPr lang="nb-NO">
              <a:cs typeface="Calibri" panose="020F0502020204030204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Implementer metodene som kreves av grensesnittet. Se på returtypene og prøv å finn den mest konsise implementasjonen.</a:t>
            </a: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  <a:endParaRPr lang="en-US">
              <a:solidFill>
                <a:srgbClr val="000000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8591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380853"/>
            <a:ext cx="7201930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Steg 3: Vis et rutenett på skjermen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Gå til Main.java:</a:t>
            </a: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.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setContentPane</a:t>
            </a:r>
            <a:r>
              <a:rPr lang="nb-NO" sz="2800">
                <a:solidFill>
                  <a:srgbClr val="FFFFFF"/>
                </a:solidFill>
                <a:cs typeface="Arial"/>
              </a:rPr>
              <a:t>(…) tar et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JPanel</a:t>
            </a:r>
            <a:r>
              <a:rPr lang="nb-NO" sz="2800">
                <a:solidFill>
                  <a:srgbClr val="FFFFFF"/>
                </a:solidFill>
                <a:cs typeface="Arial"/>
              </a:rPr>
              <a:t> som parameter. Akkurat nå har vi gitt det et tomt panel som argument, hva kan vi gi i stedet, slik at vi kan "vise" en instans av modellen vår?</a:t>
            </a:r>
            <a:endParaRPr lang="nb-NO">
              <a:cs typeface="Calibri" panose="020F0502020204030204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Hint: Opprett en instans av modellen. Tenk over hvilke typer denne instansen kan ha.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  <a:endParaRPr lang="en-US">
              <a:solidFill>
                <a:srgbClr val="000000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920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380853"/>
            <a:ext cx="7201930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Nå har vi lyst å tilrettelegge for å "tegne" på skjermen! Til det trenger vi en "controller".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  <a:endParaRPr lang="en-US">
              <a:solidFill>
                <a:srgbClr val="000000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638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123916"/>
            <a:ext cx="7201930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Steg 4: Controller-pakken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Opprett pakken "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controller</a:t>
            </a:r>
            <a:r>
              <a:rPr lang="nb-NO" sz="2800">
                <a:solidFill>
                  <a:srgbClr val="FFFFFF"/>
                </a:solidFill>
                <a:cs typeface="Arial"/>
              </a:rPr>
              <a:t>" på samme nivå i hierarkiet som "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model</a:t>
            </a:r>
            <a:r>
              <a:rPr lang="nb-NO" sz="2800">
                <a:solidFill>
                  <a:srgbClr val="FFFFFF"/>
                </a:solidFill>
                <a:cs typeface="Arial"/>
              </a:rPr>
              <a:t>" og "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view</a:t>
            </a:r>
            <a:r>
              <a:rPr lang="nb-NO" sz="2800">
                <a:solidFill>
                  <a:srgbClr val="FFFFFF"/>
                </a:solidFill>
                <a:cs typeface="Arial"/>
              </a:rPr>
              <a:t>".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Lag et grensesnitt, ControllableModel.java. Hvilke metoder trenger vi for å endre fargen på en rute i modellen vår?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ea typeface="Calibri"/>
              <a:cs typeface="Arial"/>
            </a:endParaRPr>
          </a:p>
          <a:p>
            <a:endParaRPr lang="nb-NO" sz="2800">
              <a:solidFill>
                <a:srgbClr val="FFFFFF"/>
              </a:solidFill>
              <a:ea typeface="Calibri"/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ea typeface="Calibri"/>
              <a:cs typeface="Arial"/>
            </a:endParaRP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  <a:endParaRPr lang="en-US">
              <a:solidFill>
                <a:srgbClr val="000000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91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089797"/>
            <a:ext cx="8810833" cy="79714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Steg 5: Controller-klassen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Opprett klassen Controller.java. I konstruktøren, gi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controller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-klassen restriktiv tilgang på modell-klassen vår.  Gi den også tilgang på visningsklassen.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Kall metoden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setMouseListener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 på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view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-objektet i konstruktøren, gi "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this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" som argument. Hva er det som skjer her?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ea typeface="Calibri"/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Overskriv metoden "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mousePressed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(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MouseEvent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 e)". Her kan dere få bruk for: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view.getPixelConverter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(), og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e.getPoint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(). NB! </a:t>
            </a:r>
            <a:r>
              <a:rPr lang="nb-NO" sz="2800" err="1">
                <a:solidFill>
                  <a:srgbClr val="FFFFFF"/>
                </a:solidFill>
                <a:ea typeface="Calibri"/>
                <a:cs typeface="Arial"/>
              </a:rPr>
              <a:t>getPoint</a:t>
            </a:r>
            <a:r>
              <a:rPr lang="nb-NO" sz="2800">
                <a:solidFill>
                  <a:srgbClr val="FFFFFF"/>
                </a:solidFill>
                <a:ea typeface="Calibri"/>
                <a:cs typeface="Arial"/>
              </a:rPr>
              <a:t>()'s returtype er Point2D.</a:t>
            </a:r>
          </a:p>
          <a:p>
            <a:pPr marL="457200" indent="-457200">
              <a:buFont typeface="Calibri"/>
              <a:buChar char="-"/>
            </a:pPr>
            <a:endParaRPr lang="nb-NO">
              <a:solidFill>
                <a:srgbClr val="000000"/>
              </a:solidFill>
              <a:cs typeface="Calibri" panose="020F0502020204030204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  <a:endParaRPr lang="en-US">
              <a:solidFill>
                <a:srgbClr val="000000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45232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086F6C8-3C3F-CB86-02B9-FF7886A78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Hva vil det si at noe er statisk?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611EE23-5340-28FB-FF89-8DF7A360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Begrepet</a:t>
            </a:r>
          </a:p>
          <a:p>
            <a:r>
              <a:rPr lang="nb-NO">
                <a:solidFill>
                  <a:schemeClr val="bg1"/>
                </a:solidFill>
              </a:rPr>
              <a:t>Noe som tilhører klassen og ikke objektet</a:t>
            </a:r>
          </a:p>
          <a:p>
            <a:r>
              <a:rPr lang="nb-NO">
                <a:solidFill>
                  <a:schemeClr val="bg1"/>
                </a:solidFill>
              </a:rPr>
              <a:t>Helt greit med statiske metoder</a:t>
            </a:r>
          </a:p>
          <a:p>
            <a:r>
              <a:rPr lang="nb-NO">
                <a:solidFill>
                  <a:schemeClr val="bg1"/>
                </a:solidFill>
              </a:rPr>
              <a:t>ALDRI HA STATISKE VARIABLER (nesten)</a:t>
            </a:r>
          </a:p>
          <a:p>
            <a:pPr lvl="1"/>
            <a:r>
              <a:rPr lang="nb-NO">
                <a:solidFill>
                  <a:schemeClr val="bg1"/>
                </a:solidFill>
              </a:rPr>
              <a:t>Statiske konstanter</a:t>
            </a:r>
          </a:p>
          <a:p>
            <a:pPr lvl="1"/>
            <a:r>
              <a:rPr lang="nb-NO" err="1">
                <a:solidFill>
                  <a:schemeClr val="bg1"/>
                </a:solidFill>
              </a:rPr>
              <a:t>Defaults</a:t>
            </a:r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04991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8805ED1-D2C3-8751-48FD-427B34DD6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563" y="2014503"/>
            <a:ext cx="3247103" cy="45326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374125"/>
            <a:ext cx="7201930" cy="81253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Steg 6: Gjør slik at museklikk "fargelegger" ruter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La modellen implementere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ControllableModell</a:t>
            </a:r>
            <a:r>
              <a:rPr lang="nb-NO" sz="2800">
                <a:solidFill>
                  <a:srgbClr val="FFFFFF"/>
                </a:solidFill>
                <a:cs typeface="Arial"/>
              </a:rPr>
              <a:t> og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implementér</a:t>
            </a:r>
            <a:r>
              <a:rPr lang="nb-NO" sz="2800">
                <a:solidFill>
                  <a:srgbClr val="FFFFFF"/>
                </a:solidFill>
                <a:cs typeface="Arial"/>
              </a:rPr>
              <a:t> nødvendige metoder. Husk å benytt deg av fabrikken du lagde i steg 1.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Opprett en instans av Controller-klassen i Main.java. Du burde nå være i stand til å fargelegge ruter. Hvordan fungerer samhandlingen mellom Controller og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View</a:t>
            </a:r>
            <a:r>
              <a:rPr lang="nb-NO" sz="2800">
                <a:solidFill>
                  <a:srgbClr val="FFFFFF"/>
                </a:solidFill>
                <a:cs typeface="Arial"/>
              </a:rPr>
              <a:t>?</a:t>
            </a: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Calibri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82822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659468E-E8F2-1EF8-1D46-C7E7F030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8" y="45909"/>
            <a:ext cx="10515600" cy="1325563"/>
          </a:xfrm>
        </p:spPr>
        <p:txBody>
          <a:bodyPr/>
          <a:lstStyle/>
          <a:p>
            <a:r>
              <a:rPr lang="nb-NO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  <a:t>Enkel GUI-applikasjon: 101-Paint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E185A-BBB8-5A24-540A-624E7B2B3A9C}"/>
              </a:ext>
            </a:extLst>
          </p:cNvPr>
          <p:cNvSpPr txBox="1"/>
          <p:nvPr/>
        </p:nvSpPr>
        <p:spPr>
          <a:xfrm>
            <a:off x="317157" y="1374125"/>
            <a:ext cx="9658527" cy="76944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800">
                <a:solidFill>
                  <a:srgbClr val="FFFFFF"/>
                </a:solidFill>
                <a:cs typeface="Arial"/>
              </a:rPr>
              <a:t>Steg 7: Hjemmeoppgave</a:t>
            </a: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Gjør slik at programmet minner litt mer om et vanlig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paint</a:t>
            </a:r>
            <a:r>
              <a:rPr lang="nb-NO" sz="2800">
                <a:solidFill>
                  <a:srgbClr val="FFFFFF"/>
                </a:solidFill>
                <a:cs typeface="Arial"/>
              </a:rPr>
              <a:t>-program.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r>
              <a:rPr lang="nb-NO" sz="2800">
                <a:solidFill>
                  <a:srgbClr val="FFFFFF"/>
                </a:solidFill>
                <a:cs typeface="Arial"/>
              </a:rPr>
              <a:t>Hint til fremgangsmåte:</a:t>
            </a: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I Main: Øk størrelsen på rutenettet</a:t>
            </a: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I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View</a:t>
            </a:r>
            <a:r>
              <a:rPr lang="nb-NO" sz="2800">
                <a:solidFill>
                  <a:srgbClr val="FFFFFF"/>
                </a:solidFill>
                <a:cs typeface="Arial"/>
              </a:rPr>
              <a:t>: Fjern "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inner</a:t>
            </a:r>
            <a:r>
              <a:rPr lang="nb-NO" sz="2800">
                <a:solidFill>
                  <a:srgbClr val="FFFFFF"/>
                </a:solidFill>
                <a:cs typeface="Arial"/>
              </a:rPr>
              <a:t> margins" og den grå bakgrunnen</a:t>
            </a:r>
          </a:p>
          <a:p>
            <a:pPr marL="457200" indent="-457200">
              <a:buFont typeface="Calibri"/>
              <a:buChar char="-"/>
            </a:pPr>
            <a:r>
              <a:rPr lang="nb-NO" sz="2800">
                <a:solidFill>
                  <a:srgbClr val="FFFFFF"/>
                </a:solidFill>
                <a:cs typeface="Arial"/>
              </a:rPr>
              <a:t>I Controller: Gjør slik at den tegner kontinuerlig når du holder inne musen, ikke bare på ett og ett klikk. Dette kan oppnås med for eksempel å overskrive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mouseDragged</a:t>
            </a:r>
            <a:r>
              <a:rPr lang="nb-NO" sz="2800">
                <a:solidFill>
                  <a:srgbClr val="FFFFFF"/>
                </a:solidFill>
                <a:cs typeface="Arial"/>
              </a:rPr>
              <a:t>, eller å bruke 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mousePressed</a:t>
            </a:r>
            <a:r>
              <a:rPr lang="nb-NO" sz="2800">
                <a:solidFill>
                  <a:srgbClr val="FFFFFF"/>
                </a:solidFill>
                <a:cs typeface="Arial"/>
              </a:rPr>
              <a:t> og </a:t>
            </a:r>
            <a:r>
              <a:rPr lang="nb-NO" sz="2800" err="1">
                <a:solidFill>
                  <a:srgbClr val="FFFFFF"/>
                </a:solidFill>
                <a:cs typeface="Arial"/>
              </a:rPr>
              <a:t>mouseReleased</a:t>
            </a:r>
            <a:r>
              <a:rPr lang="nb-NO" sz="2800">
                <a:solidFill>
                  <a:srgbClr val="FFFFFF"/>
                </a:solidFill>
                <a:cs typeface="Arial"/>
              </a:rPr>
              <a:t> i en løkke.</a:t>
            </a: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Calibri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endParaRPr lang="nb-NO" sz="2800">
              <a:solidFill>
                <a:srgbClr val="FFFFFF"/>
              </a:solidFill>
              <a:cs typeface="Arial"/>
            </a:endParaRPr>
          </a:p>
          <a:p>
            <a:pPr marL="457200" indent="-457200">
              <a:buFont typeface="Calibri"/>
              <a:buChar char="-"/>
            </a:pPr>
            <a:endParaRPr lang="nb-NO" sz="2800">
              <a:solidFill>
                <a:srgbClr val="FFFFFF"/>
              </a:solidFill>
              <a:cs typeface="Arial"/>
            </a:endParaRPr>
          </a:p>
          <a:p>
            <a:r>
              <a:rPr lang="en-US">
                <a:solidFill>
                  <a:srgbClr val="000000"/>
                </a:solidFill>
                <a:cs typeface="Calibri" panose="020F0502020204030204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3064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A12220-5BF6-19A7-AADD-51C7D2FF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8" y="2539772"/>
            <a:ext cx="10961914" cy="2967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B87599-D810-858F-60F3-4FB7FB37CD10}"/>
              </a:ext>
            </a:extLst>
          </p:cNvPr>
          <p:cNvSpPr txBox="1"/>
          <p:nvPr/>
        </p:nvSpPr>
        <p:spPr>
          <a:xfrm>
            <a:off x="3779107" y="298622"/>
            <a:ext cx="464922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u="sng" err="1">
                <a:cs typeface="Calibri"/>
              </a:rPr>
              <a:t>Kodeoppgave</a:t>
            </a:r>
            <a:r>
              <a:rPr lang="en-US" sz="2800" b="1" u="sng">
                <a:cs typeface="Calibri"/>
              </a:rPr>
              <a:t>: </a:t>
            </a:r>
            <a:r>
              <a:rPr lang="en-US" sz="2800" b="1" u="sng" err="1">
                <a:cs typeface="Calibri"/>
              </a:rPr>
              <a:t>Vaksineplan</a:t>
            </a:r>
            <a:endParaRPr lang="en-US" sz="2800" b="1" u="sng">
              <a:cs typeface="Calibri"/>
            </a:endParaRPr>
          </a:p>
          <a:p>
            <a:r>
              <a:rPr lang="en-US" sz="2800" b="1">
                <a:cs typeface="Calibri" panose="020F0502020204030204"/>
              </a:rPr>
              <a:t>              Comparable</a:t>
            </a:r>
          </a:p>
        </p:txBody>
      </p:sp>
    </p:spTree>
    <p:extLst>
      <p:ext uri="{BB962C8B-B14F-4D97-AF65-F5344CB8AC3E}">
        <p14:creationId xmlns:p14="http://schemas.microsoft.com/office/powerpoint/2010/main" val="225733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9192DA91-D4FB-5B75-91DA-483E9CD25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76" y="2523999"/>
            <a:ext cx="12268574" cy="13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8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CFFC57-7BF6-63EC-2697-A89E8B7C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3" y="2581429"/>
            <a:ext cx="11827515" cy="141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24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D892861-F7E8-001A-735B-130BA99D9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55" y="2719985"/>
            <a:ext cx="12215647" cy="175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40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A741B-0CDD-C254-55ED-25B8B2B03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822" y="2836476"/>
            <a:ext cx="11143735" cy="1335860"/>
          </a:xfrm>
        </p:spPr>
        <p:txBody>
          <a:bodyPr>
            <a:normAutofit fontScale="90000"/>
          </a:bodyPr>
          <a:lstStyle/>
          <a:p>
            <a:br>
              <a:rPr lang="en-US" sz="280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800">
                <a:solidFill>
                  <a:schemeClr val="accent1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https://git.app.uib.no/Gisle.Kvamme/crashcoursevaccine</a:t>
            </a:r>
            <a:br>
              <a:rPr lang="en-US" sz="2800">
                <a:solidFill>
                  <a:schemeClr val="accent1">
                    <a:lumMod val="40000"/>
                    <a:lumOff val="60000"/>
                  </a:schemeClr>
                </a:solidFill>
                <a:cs typeface="Calibri Light"/>
              </a:rPr>
            </a:br>
            <a:br>
              <a:rPr lang="en-US" sz="2800">
                <a:cs typeface="+mj-lt"/>
              </a:rPr>
            </a:br>
            <a:endParaRPr lang="en-US" sz="2800">
              <a:solidFill>
                <a:schemeClr val="accent1">
                  <a:lumMod val="40000"/>
                  <a:lumOff val="60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7354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7E847D5-C954-91A7-F2E0-5AA5FCF4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Tips til eksamen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A241275D-0E4E-A1FE-1A8A-EE763C2C0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IKKE oppdater OS kvelden før eksamen</a:t>
            </a:r>
          </a:p>
          <a:p>
            <a:r>
              <a:rPr lang="nb-NO"/>
              <a:t>Kan være lurt å ha en alternativ IDE klar</a:t>
            </a:r>
          </a:p>
          <a:p>
            <a:pPr lvl="1"/>
            <a:r>
              <a:rPr lang="nb-NO" err="1"/>
              <a:t>VSCode</a:t>
            </a:r>
            <a:endParaRPr lang="nb-NO"/>
          </a:p>
          <a:p>
            <a:pPr lvl="1"/>
            <a:r>
              <a:rPr lang="nb-NO" err="1"/>
              <a:t>IntelliJ</a:t>
            </a:r>
            <a:endParaRPr lang="nb-NO"/>
          </a:p>
          <a:p>
            <a:pPr lvl="1"/>
            <a:r>
              <a:rPr lang="nb-NO" err="1"/>
              <a:t>Eclipse</a:t>
            </a:r>
            <a:endParaRPr lang="nb-NO"/>
          </a:p>
          <a:p>
            <a:r>
              <a:rPr lang="nb-NO"/>
              <a:t>Sjekk at </a:t>
            </a:r>
            <a:r>
              <a:rPr lang="nb-NO" err="1"/>
              <a:t>git</a:t>
            </a:r>
            <a:r>
              <a:rPr lang="nb-NO"/>
              <a:t> og </a:t>
            </a:r>
            <a:r>
              <a:rPr lang="nb-NO" err="1"/>
              <a:t>GitLab</a:t>
            </a:r>
            <a:r>
              <a:rPr lang="nb-NO"/>
              <a:t> fungerer som det skal</a:t>
            </a:r>
          </a:p>
          <a:p>
            <a:pPr lvl="1"/>
            <a:r>
              <a:rPr lang="nb-NO"/>
              <a:t>Last ned </a:t>
            </a:r>
            <a:r>
              <a:rPr lang="nb-NO" err="1"/>
              <a:t>git</a:t>
            </a:r>
            <a:r>
              <a:rPr lang="nb-NO"/>
              <a:t> (</a:t>
            </a:r>
            <a:r>
              <a:rPr lang="nb-NO" err="1"/>
              <a:t>git</a:t>
            </a:r>
            <a:r>
              <a:rPr lang="nb-NO"/>
              <a:t> --</a:t>
            </a:r>
            <a:r>
              <a:rPr lang="nb-NO" err="1"/>
              <a:t>version</a:t>
            </a:r>
            <a:r>
              <a:rPr lang="nb-NO"/>
              <a:t>)</a:t>
            </a:r>
          </a:p>
          <a:p>
            <a:pPr lvl="1"/>
            <a:r>
              <a:rPr lang="nb-NO"/>
              <a:t>Koble til </a:t>
            </a:r>
            <a:r>
              <a:rPr lang="nb-NO" err="1"/>
              <a:t>GitLab</a:t>
            </a:r>
            <a:r>
              <a:rPr lang="nb-NO"/>
              <a:t> med SSH</a:t>
            </a:r>
          </a:p>
          <a:p>
            <a:r>
              <a:rPr lang="nb-NO"/>
              <a:t>Les mer på </a:t>
            </a:r>
            <a:r>
              <a:rPr lang="nb-NO">
                <a:hlinkClick r:id="rId2"/>
              </a:rPr>
              <a:t>uib.no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15543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C1C34A-A761-0619-DE1A-6E0C93514D30}"/>
              </a:ext>
            </a:extLst>
          </p:cNvPr>
          <p:cNvSpPr txBox="1"/>
          <p:nvPr/>
        </p:nvSpPr>
        <p:spPr>
          <a:xfrm>
            <a:off x="4729656" y="407276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solidFill>
                  <a:schemeClr val="bg1"/>
                </a:solidFill>
                <a:cs typeface="Calibri"/>
              </a:rPr>
              <a:t>Generelle</a:t>
            </a:r>
            <a:r>
              <a:rPr lang="en-US" sz="3200">
                <a:solidFill>
                  <a:schemeClr val="bg1"/>
                </a:solidFill>
                <a:cs typeface="Calibri"/>
              </a:rPr>
              <a:t> tips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AFFFEF-EBB5-8123-3315-A705E5848B4E}"/>
              </a:ext>
            </a:extLst>
          </p:cNvPr>
          <p:cNvSpPr txBox="1"/>
          <p:nvPr/>
        </p:nvSpPr>
        <p:spPr>
          <a:xfrm>
            <a:off x="453258" y="1615965"/>
            <a:ext cx="10547131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en-US" sz="3200" err="1">
                <a:solidFill>
                  <a:schemeClr val="bg1"/>
                </a:solidFill>
                <a:cs typeface="Calibri"/>
              </a:rPr>
              <a:t>Prøv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å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unngå</a:t>
            </a:r>
            <a:r>
              <a:rPr lang="en-US" sz="3200">
                <a:solidFill>
                  <a:schemeClr val="bg1"/>
                </a:solidFill>
                <a:cs typeface="Calibri"/>
              </a:rPr>
              <a:t> stress</a:t>
            </a:r>
          </a:p>
          <a:p>
            <a:pPr marL="285750" indent="-285750"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cs typeface="Calibri"/>
              </a:rPr>
              <a:t>Les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gjennom</a:t>
            </a:r>
            <a:r>
              <a:rPr lang="en-US" sz="3200">
                <a:solidFill>
                  <a:schemeClr val="bg1"/>
                </a:solidFill>
                <a:cs typeface="Calibri"/>
              </a:rPr>
              <a:t> hele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oppgaveteksten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før</a:t>
            </a:r>
            <a:r>
              <a:rPr lang="en-US" sz="3200">
                <a:solidFill>
                  <a:schemeClr val="bg1"/>
                </a:solidFill>
                <a:cs typeface="Calibri"/>
              </a:rPr>
              <a:t> du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begynner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n-US" sz="3200" err="1">
                <a:solidFill>
                  <a:schemeClr val="bg1"/>
                </a:solidFill>
                <a:cs typeface="Calibri"/>
              </a:rPr>
              <a:t>Tenk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igjennom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problemet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og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legg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en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liten</a:t>
            </a:r>
            <a:r>
              <a:rPr lang="en-US" sz="3200">
                <a:solidFill>
                  <a:schemeClr val="bg1"/>
                </a:solidFill>
                <a:cs typeface="Calibri"/>
              </a:rPr>
              <a:t> plan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før</a:t>
            </a:r>
            <a:r>
              <a:rPr lang="en-US" sz="3200">
                <a:solidFill>
                  <a:schemeClr val="bg1"/>
                </a:solidFill>
                <a:cs typeface="Calibri"/>
              </a:rPr>
              <a:t> du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koder</a:t>
            </a:r>
            <a:endParaRPr lang="en-US" sz="3200">
              <a:solidFill>
                <a:schemeClr val="bg1"/>
              </a:solidFill>
              <a:cs typeface="Calibri"/>
            </a:endParaRPr>
          </a:p>
          <a:p>
            <a:pPr marL="285750" indent="-285750"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cs typeface="Calibri"/>
              </a:rPr>
              <a:t>Husk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å</a:t>
            </a:r>
            <a:r>
              <a:rPr lang="en-US" sz="3200">
                <a:solidFill>
                  <a:schemeClr val="bg1"/>
                </a:solidFill>
                <a:cs typeface="Calibri"/>
              </a:rPr>
              <a:t> commit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når</a:t>
            </a:r>
            <a:r>
              <a:rPr lang="en-US" sz="3200">
                <a:solidFill>
                  <a:schemeClr val="bg1"/>
                </a:solidFill>
                <a:cs typeface="Calibri"/>
              </a:rPr>
              <a:t> du er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ferdig</a:t>
            </a:r>
            <a:r>
              <a:rPr lang="en-US" sz="3200">
                <a:solidFill>
                  <a:schemeClr val="bg1"/>
                </a:solidFill>
                <a:cs typeface="Calibri"/>
              </a:rPr>
              <a:t> med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en</a:t>
            </a:r>
            <a:r>
              <a:rPr lang="en-US" sz="3200">
                <a:solidFill>
                  <a:schemeClr val="bg1"/>
                </a:solidFill>
                <a:cs typeface="Calibri"/>
              </a:rPr>
              <a:t> del!</a:t>
            </a:r>
          </a:p>
          <a:p>
            <a:pPr marL="285750" indent="-285750"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cs typeface="Calibri"/>
              </a:rPr>
              <a:t>Ta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kortere</a:t>
            </a:r>
            <a:r>
              <a:rPr lang="en-US" sz="3200">
                <a:solidFill>
                  <a:schemeClr val="bg1"/>
                </a:solidFill>
                <a:cs typeface="Calibri"/>
              </a:rPr>
              <a:t> pauser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underveis</a:t>
            </a:r>
            <a:r>
              <a:rPr lang="en-US" sz="320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gi</a:t>
            </a:r>
            <a:r>
              <a:rPr lang="en-US" sz="3200">
                <a:solidFill>
                  <a:schemeClr val="bg1"/>
                </a:solidFill>
                <a:cs typeface="Calibri"/>
              </a:rPr>
              <a:t> deg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selv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tenketid</a:t>
            </a:r>
            <a:r>
              <a:rPr lang="en-US" sz="3200">
                <a:solidFill>
                  <a:schemeClr val="bg1"/>
                </a:solidFill>
                <a:cs typeface="Calibri"/>
              </a:rPr>
              <a:t>.</a:t>
            </a:r>
          </a:p>
          <a:p>
            <a:pPr marL="285750" indent="-285750">
              <a:buFont typeface="Wingdings"/>
              <a:buChar char="§"/>
            </a:pPr>
            <a:r>
              <a:rPr lang="en-US" sz="3200" err="1">
                <a:solidFill>
                  <a:schemeClr val="bg1"/>
                </a:solidFill>
                <a:cs typeface="Calibri"/>
              </a:rPr>
              <a:t>Få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mest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mulig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kode</a:t>
            </a:r>
            <a:r>
              <a:rPr lang="en-US" sz="3200">
                <a:solidFill>
                  <a:schemeClr val="bg1"/>
                </a:solidFill>
                <a:cs typeface="Calibri"/>
              </a:rPr>
              <a:t> "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på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papiret</a:t>
            </a:r>
            <a:r>
              <a:rPr lang="en-US" sz="3200">
                <a:solidFill>
                  <a:schemeClr val="bg1"/>
                </a:solidFill>
                <a:cs typeface="Calibri"/>
              </a:rPr>
              <a:t>",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levér</a:t>
            </a:r>
            <a:r>
              <a:rPr lang="en-US" sz="3200">
                <a:solidFill>
                  <a:schemeClr val="bg1"/>
                </a:solidFill>
                <a:cs typeface="Calibri"/>
              </a:rPr>
              <a:t> heller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uferdig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kode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enn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å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slette</a:t>
            </a:r>
            <a:r>
              <a:rPr lang="en-US" sz="3200">
                <a:solidFill>
                  <a:schemeClr val="bg1"/>
                </a:solidFill>
                <a:cs typeface="Calibri"/>
              </a:rPr>
              <a:t>.</a:t>
            </a:r>
          </a:p>
          <a:p>
            <a:pPr marL="285750" indent="-285750"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cs typeface="Calibri"/>
              </a:rPr>
              <a:t>Om du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ikke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fikk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noe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helt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til</a:t>
            </a:r>
            <a:r>
              <a:rPr lang="en-US" sz="320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forklar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hva</a:t>
            </a:r>
            <a:r>
              <a:rPr lang="en-US" sz="3200">
                <a:solidFill>
                  <a:schemeClr val="bg1"/>
                </a:solidFill>
                <a:cs typeface="Calibri"/>
              </a:rPr>
              <a:t> du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prøvde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på</a:t>
            </a:r>
            <a:r>
              <a:rPr lang="en-US" sz="3200">
                <a:solidFill>
                  <a:schemeClr val="bg1"/>
                </a:solidFill>
                <a:cs typeface="Calibri"/>
              </a:rPr>
              <a:t>.</a:t>
            </a:r>
          </a:p>
          <a:p>
            <a:pPr marL="285750" indent="-285750">
              <a:buFont typeface="Wingdings"/>
              <a:buChar char="§"/>
            </a:pPr>
            <a:r>
              <a:rPr lang="en-US" sz="3200">
                <a:solidFill>
                  <a:schemeClr val="bg1"/>
                </a:solidFill>
                <a:cs typeface="Calibri"/>
              </a:rPr>
              <a:t>Det er bare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en</a:t>
            </a:r>
            <a:r>
              <a:rPr lang="en-US" sz="320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err="1">
                <a:solidFill>
                  <a:schemeClr val="bg1"/>
                </a:solidFill>
                <a:cs typeface="Calibri"/>
              </a:rPr>
              <a:t>eksamen</a:t>
            </a:r>
            <a:r>
              <a:rPr lang="en-US" sz="3200">
                <a:solidFill>
                  <a:schemeClr val="bg1"/>
                </a:solidFill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5675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98</Slides>
  <Notes>63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Office-tema</vt:lpstr>
      <vt:lpstr>INF101 kræsjkurs</vt:lpstr>
      <vt:lpstr>Plan for dagen</vt:lpstr>
      <vt:lpstr>PowerPoint Presentation</vt:lpstr>
      <vt:lpstr>PowerPoint Presentation</vt:lpstr>
      <vt:lpstr>PowerPoint Presentation</vt:lpstr>
      <vt:lpstr>Primitive typer og Refererte typer</vt:lpstr>
      <vt:lpstr>Minnet</vt:lpstr>
      <vt:lpstr>PowerPoint Presentation</vt:lpstr>
      <vt:lpstr>Hva vil det si at noe er statisk?</vt:lpstr>
      <vt:lpstr>Klasser og objekter</vt:lpstr>
      <vt:lpstr>Eksamensoppgave V22</vt:lpstr>
      <vt:lpstr>Grensesnitt</vt:lpstr>
      <vt:lpstr>Arv</vt:lpstr>
      <vt:lpstr>Arv</vt:lpstr>
      <vt:lpstr>Eksamensoppgave V22</vt:lpstr>
      <vt:lpstr>Eksamensoppgave V22</vt:lpstr>
      <vt:lpstr>Java.lang.Object</vt:lpstr>
      <vt:lpstr>Likhet</vt:lpstr>
      <vt:lpstr>Sammenlikning</vt:lpstr>
      <vt:lpstr>Arv vs komposisjon</vt:lpstr>
      <vt:lpstr>Generiske typer</vt:lpstr>
      <vt:lpstr>JavaDoc</vt:lpstr>
      <vt:lpstr>Testing</vt:lpstr>
      <vt:lpstr>Objektorientert programmering</vt:lpstr>
      <vt:lpstr>Abstraksjon</vt:lpstr>
      <vt:lpstr>Eksempel på abstraksjon</vt:lpstr>
      <vt:lpstr>Innkapsling</vt:lpstr>
      <vt:lpstr>Eksempel på innkapsling</vt:lpstr>
      <vt:lpstr>Polymorfisme</vt:lpstr>
      <vt:lpstr>Eksempel på statisk polymorfisme</vt:lpstr>
      <vt:lpstr>Eksempel på dynamisk polymorfisme</vt:lpstr>
      <vt:lpstr>Mutabilitet</vt:lpstr>
      <vt:lpstr>Eksempel på mutabilitet</vt:lpstr>
      <vt:lpstr>Eksempel på immutabilitet</vt:lpstr>
      <vt:lpstr>Hva er records?</vt:lpstr>
      <vt:lpstr>Vær obs på mutabilitet!</vt:lpstr>
      <vt:lpstr>Eksempeloppgave v22</vt:lpstr>
      <vt:lpstr>Iterator og iterable</vt:lpstr>
      <vt:lpstr>Iterator</vt:lpstr>
      <vt:lpstr>Iterable</vt:lpstr>
      <vt:lpstr>Iterable hierarkiet</vt:lpstr>
      <vt:lpstr>Eksamensoppgave V22</vt:lpstr>
      <vt:lpstr>Eksamensoppgave V22</vt:lpstr>
      <vt:lpstr>PowerPoint Presentation</vt:lpstr>
      <vt:lpstr>Designmønstre I</vt:lpstr>
      <vt:lpstr>Designmønstre II</vt:lpstr>
      <vt:lpstr>Factory</vt:lpstr>
      <vt:lpstr>PowerPoint Presentation</vt:lpstr>
      <vt:lpstr>EventBus</vt:lpstr>
      <vt:lpstr>PowerPoint Presentation</vt:lpstr>
      <vt:lpstr>PowerPoint Presentation</vt:lpstr>
      <vt:lpstr>PowerPoint Presentation</vt:lpstr>
      <vt:lpstr>Observer og Observable</vt:lpstr>
      <vt:lpstr>Observer og Observable</vt:lpstr>
      <vt:lpstr>&gt;</vt:lpstr>
      <vt:lpstr> Creational: Factory Builder Prototype Singleton    </vt:lpstr>
      <vt:lpstr>Eksamen V21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Grafikk</vt:lpstr>
      <vt:lpstr>Swing</vt:lpstr>
      <vt:lpstr>Model-View-Controller</vt:lpstr>
      <vt:lpstr>PowerPoint Presentation</vt:lpstr>
      <vt:lpstr>JPanel</vt:lpstr>
      <vt:lpstr>JFrame</vt:lpstr>
      <vt:lpstr>MouseAdapter</vt:lpstr>
      <vt:lpstr>Point2D</vt:lpstr>
      <vt:lpstr>MouseEvent</vt:lpstr>
      <vt:lpstr>Enkel GUI-applikasjon: 101-Paint</vt:lpstr>
      <vt:lpstr>Enkel GUI-applikasjon: 101-Paint</vt:lpstr>
      <vt:lpstr>Enkel GUI-applikasjon: 101-Paint</vt:lpstr>
      <vt:lpstr>Enkel GUI-applikasjon: 101-Paint</vt:lpstr>
      <vt:lpstr>Enkel GUI-applikasjon: 101-Paint</vt:lpstr>
      <vt:lpstr>Enkel GUI-applikasjon: 101-Paint</vt:lpstr>
      <vt:lpstr>Enkel GUI-applikasjon: 101-Paint</vt:lpstr>
      <vt:lpstr>Enkel GUI-applikasjon: 101-Paint</vt:lpstr>
      <vt:lpstr>Enkel GUI-applikasjon: 101-Paint</vt:lpstr>
      <vt:lpstr>Enkel GUI-applikasjon: 101-Paint</vt:lpstr>
      <vt:lpstr>Enkel GUI-applikasjon: 101-Paint</vt:lpstr>
      <vt:lpstr>Enkel GUI-applikasjon: 101-Paint</vt:lpstr>
      <vt:lpstr>PowerPoint Presentation</vt:lpstr>
      <vt:lpstr>PowerPoint Presentation</vt:lpstr>
      <vt:lpstr>PowerPoint Presentation</vt:lpstr>
      <vt:lpstr>PowerPoint Presentation</vt:lpstr>
      <vt:lpstr> https://git.app.uib.no/Gisle.Kvamme/crashcoursevaccine  </vt:lpstr>
      <vt:lpstr>Tips til eksamen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INF101 kræsjkurs</dc:title>
  <dc:creator>Carl Richard Alexander Kvernbe Höpner</dc:creator>
  <cp:revision>3</cp:revision>
  <dcterms:created xsi:type="dcterms:W3CDTF">2023-05-03T14:10:31Z</dcterms:created>
  <dcterms:modified xsi:type="dcterms:W3CDTF">2024-05-16T08:25:05Z</dcterms:modified>
</cp:coreProperties>
</file>